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257" r:id="rId3"/>
    <p:sldId id="256" r:id="rId4"/>
    <p:sldId id="324" r:id="rId5"/>
    <p:sldId id="320" r:id="rId6"/>
    <p:sldId id="322" r:id="rId7"/>
    <p:sldId id="325" r:id="rId8"/>
  </p:sldIdLst>
  <p:sldSz cx="9144000" cy="6858000" type="screen4x3"/>
  <p:notesSz cx="6797675" cy="987266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BC7"/>
    <a:srgbClr val="121A8B"/>
    <a:srgbClr val="10177A"/>
    <a:srgbClr val="1016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Stile con tema 1 - Color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Stile chiaro 3 - Color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86421" autoAdjust="0"/>
  </p:normalViewPr>
  <p:slideViewPr>
    <p:cSldViewPr>
      <p:cViewPr varScale="1">
        <p:scale>
          <a:sx n="88" d="100"/>
          <a:sy n="88" d="100"/>
        </p:scale>
        <p:origin x="127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52A99-A0AC-4C76-B422-1174C7739604}" type="datetimeFigureOut">
              <a:rPr lang="it-IT" smtClean="0"/>
              <a:pPr/>
              <a:t>06/07/2018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F77DC-520E-48C7-B9F0-63408CC53CC4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3698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3027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40964" name="Segnaposto data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C4B8C23-51E2-4A89-A6C6-60F400DD3DE9}" type="datetime1">
              <a:rPr lang="it-IT" altLang="it-IT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06/07/2018</a:t>
            </a:fld>
            <a:endParaRPr lang="en-US" altLang="it-IT" smtClean="0">
              <a:solidFill>
                <a:prstClr val="black"/>
              </a:solidFill>
            </a:endParaRPr>
          </a:p>
        </p:txBody>
      </p:sp>
      <p:sp>
        <p:nvSpPr>
          <p:cNvPr id="40965" name="Segnaposto piè di pagina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mtClean="0">
                <a:solidFill>
                  <a:prstClr val="black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353231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77DC-520E-48C7-B9F0-63408CC53CC4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1400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77DC-520E-48C7-B9F0-63408CC53CC4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9880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77DC-520E-48C7-B9F0-63408CC53CC4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5536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77DC-520E-48C7-B9F0-63408CC53CC4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6154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77DC-520E-48C7-B9F0-63408CC53CC4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6154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06/07/2018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801666"/>
            <a:ext cx="1971675" cy="537529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1052186"/>
            <a:ext cx="5800725" cy="512477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06/07/2018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0B58F-E9E4-4DCA-9E18-6E4D1AF0E004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06/07/2018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A4E34-CABE-4280-B40F-89AE4F8A4D0F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9280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3524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FB853-FDE4-48D9-97D4-300B7E1914AE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06/07/2018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8CBA00-E806-4827-A98B-59BC29C2532C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16238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E3A86-1A72-4C01-B8AA-BC1C0D12D40E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06/07/2018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DC70CA-D03A-455A-A65E-BBB40C14F5D7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9758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903745"/>
            <a:ext cx="7886700" cy="1325563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B212A-06F7-4A44-BEDA-76019B8BD948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06/07/2018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41F78-DF6C-437B-9030-1A72340ECC5E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76006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063CD-A3EF-400E-86E6-032A701A69CA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06/07/2018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1C2DD-6C19-4DC0-A715-F4B15DCF366F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41103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903EF-21E7-42B6-9193-1693D97FD0E7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06750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DAFC2-1E36-41F9-B4F9-B805A41DEC26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06/07/2018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1DAFF-0554-45D6-95A5-2DE08BBEED60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582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06/07/2018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A5920-81C4-4077-960C-1C745106193D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06/07/2018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73F4D-05CE-4141-A8E2-3457D0F846D4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18539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0FC79-31EF-4A60-9D63-B0194B9E8580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06/07/2018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7F354-27BC-4B5D-88D3-A05467B12796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18399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801666"/>
            <a:ext cx="1971675" cy="537529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1052186"/>
            <a:ext cx="5800725" cy="512477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F41C1-AD49-422A-BDAB-62B5342D310A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06/07/2018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E4FE5-E17F-4777-9212-61399A113C47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836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06/07/2018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06/07/2018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903745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06/07/2018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06/07/2018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06/07/2018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06/07/2018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609861" y="1252602"/>
            <a:ext cx="78867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628650" y="2151303"/>
            <a:ext cx="7886700" cy="381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</a:p>
        </p:txBody>
      </p:sp>
      <p:grpSp>
        <p:nvGrpSpPr>
          <p:cNvPr id="11" name="Gruppo 9"/>
          <p:cNvGrpSpPr/>
          <p:nvPr userDrawn="1"/>
        </p:nvGrpSpPr>
        <p:grpSpPr>
          <a:xfrm>
            <a:off x="-19050" y="-12700"/>
            <a:ext cx="9163049" cy="1133475"/>
            <a:chOff x="0" y="-12700"/>
            <a:chExt cx="12217399" cy="1133475"/>
          </a:xfrm>
        </p:grpSpPr>
        <p:pic>
          <p:nvPicPr>
            <p:cNvPr id="13" name="Immagine 1"/>
            <p:cNvPicPr>
              <a:picLocks noChangeAspect="1"/>
            </p:cNvPicPr>
            <p:nvPr userDrawn="1"/>
          </p:nvPicPr>
          <p:blipFill>
            <a:blip r:embed="rId13" cstate="print"/>
            <a:srcRect l="87214"/>
            <a:stretch>
              <a:fillRect/>
            </a:stretch>
          </p:blipFill>
          <p:spPr bwMode="auto">
            <a:xfrm>
              <a:off x="0" y="-12700"/>
              <a:ext cx="4873261" cy="1133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Immagine 1"/>
            <p:cNvPicPr>
              <a:picLocks noChangeAspect="1"/>
            </p:cNvPicPr>
            <p:nvPr/>
          </p:nvPicPr>
          <p:blipFill rotWithShape="1">
            <a:blip r:embed="rId13" cstate="print"/>
            <a:srcRect l="33158"/>
            <a:stretch/>
          </p:blipFill>
          <p:spPr bwMode="auto">
            <a:xfrm>
              <a:off x="4805192" y="-12700"/>
              <a:ext cx="7412207" cy="1133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Rectangle 11"/>
          <p:cNvSpPr/>
          <p:nvPr userDrawn="1"/>
        </p:nvSpPr>
        <p:spPr>
          <a:xfrm>
            <a:off x="144488" y="6075363"/>
            <a:ext cx="8820000" cy="1079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3" name="Picture 11" descr="Bandiera UE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483" y="6255542"/>
            <a:ext cx="737157" cy="4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4" descr="http://iis-ceccano.gov.it/wp-content/themes/Pasw2013/images/Stemma_repubblica_italiana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31840" y="6255590"/>
            <a:ext cx="384088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6" descr="http://www.notia.it/wp-content/uploads/2014/08/stemma-regione-calabria.gif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10632" y="6255590"/>
            <a:ext cx="397472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1"/>
          <p:cNvSpPr txBox="1"/>
          <p:nvPr userDrawn="1"/>
        </p:nvSpPr>
        <p:spPr>
          <a:xfrm>
            <a:off x="488064" y="6678230"/>
            <a:ext cx="98759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UNIONE EUROPEA</a:t>
            </a:r>
            <a:endParaRPr lang="it-IT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TextBox 19"/>
          <p:cNvSpPr txBox="1"/>
          <p:nvPr userDrawn="1"/>
        </p:nvSpPr>
        <p:spPr>
          <a:xfrm>
            <a:off x="4838522" y="6678230"/>
            <a:ext cx="117363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REGIONE CALABRIA</a:t>
            </a:r>
            <a:endParaRPr lang="it-IT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TextBox 20"/>
          <p:cNvSpPr txBox="1"/>
          <p:nvPr userDrawn="1"/>
        </p:nvSpPr>
        <p:spPr>
          <a:xfrm>
            <a:off x="2771800" y="6678230"/>
            <a:ext cx="117363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REPUBBLICA</a:t>
            </a:r>
            <a:r>
              <a:rPr lang="it-IT" sz="1000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 ITALIANA</a:t>
            </a:r>
            <a:endParaRPr lang="it-IT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0" name="Picture 2" descr="C:\Users\simona.sita\Desktop\loghi ufficiali\PORCalabria14-20.png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511" y="6257030"/>
            <a:ext cx="1780953" cy="533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609861" y="1252602"/>
            <a:ext cx="78867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628650" y="2151303"/>
            <a:ext cx="7886700" cy="381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3E24E7-F508-429F-B15B-E68D883E3112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06/07/2018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40B0E0D-AB4C-45F7-AD69-8343AF05B42C}" type="slidenum">
              <a:rPr lang="it-IT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it-IT">
              <a:latin typeface="Calibri" pitchFamily="34" charset="0"/>
            </a:endParaRPr>
          </a:p>
        </p:txBody>
      </p:sp>
      <p:pic>
        <p:nvPicPr>
          <p:cNvPr id="8" name="Immagine 2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9050" y="5895976"/>
            <a:ext cx="91440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uppo 11"/>
          <p:cNvGrpSpPr/>
          <p:nvPr userDrawn="1"/>
        </p:nvGrpSpPr>
        <p:grpSpPr>
          <a:xfrm>
            <a:off x="-19050" y="-12700"/>
            <a:ext cx="9163050" cy="1133475"/>
            <a:chOff x="0" y="-12700"/>
            <a:chExt cx="12217400" cy="1133475"/>
          </a:xfrm>
        </p:grpSpPr>
        <p:grpSp>
          <p:nvGrpSpPr>
            <p:cNvPr id="11" name="Gruppo 9"/>
            <p:cNvGrpSpPr/>
            <p:nvPr userDrawn="1"/>
          </p:nvGrpSpPr>
          <p:grpSpPr>
            <a:xfrm>
              <a:off x="0" y="-12700"/>
              <a:ext cx="12217400" cy="1133475"/>
              <a:chOff x="0" y="-12700"/>
              <a:chExt cx="12217400" cy="1133475"/>
            </a:xfrm>
          </p:grpSpPr>
          <p:pic>
            <p:nvPicPr>
              <p:cNvPr id="13" name="Immagine 1"/>
              <p:cNvPicPr>
                <a:picLocks noChangeAspect="1"/>
              </p:cNvPicPr>
              <p:nvPr userDrawn="1"/>
            </p:nvPicPr>
            <p:blipFill>
              <a:blip r:embed="rId14" cstate="print"/>
              <a:srcRect l="87214"/>
              <a:stretch>
                <a:fillRect/>
              </a:stretch>
            </p:blipFill>
            <p:spPr bwMode="auto">
              <a:xfrm>
                <a:off x="0" y="-12700"/>
                <a:ext cx="1562100" cy="1133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" name="Immagine 1"/>
              <p:cNvPicPr>
                <a:picLocks noChangeAspect="1"/>
              </p:cNvPicPr>
              <p:nvPr/>
            </p:nvPicPr>
            <p:blipFill>
              <a:blip r:embed="rId14" cstate="print"/>
              <a:srcRect l="10395"/>
              <a:stretch>
                <a:fillRect/>
              </a:stretch>
            </p:blipFill>
            <p:spPr bwMode="auto">
              <a:xfrm>
                <a:off x="1270000" y="-12700"/>
                <a:ext cx="10947400" cy="1133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2" name="CasellaDiTesto 11"/>
            <p:cNvSpPr txBox="1"/>
            <p:nvPr userDrawn="1"/>
          </p:nvSpPr>
          <p:spPr>
            <a:xfrm>
              <a:off x="749300" y="63500"/>
              <a:ext cx="3675978" cy="553998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t-IT" sz="3000" b="1" i="1" dirty="0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3762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26988"/>
            <a:ext cx="9217026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204566" y="1441004"/>
            <a:ext cx="4689476" cy="4391025"/>
            <a:chOff x="-684584" y="1340768"/>
            <a:chExt cx="4689888" cy="4392488"/>
          </a:xfrm>
          <a:solidFill>
            <a:schemeClr val="bg1">
              <a:lumMod val="95000"/>
              <a:alpha val="55000"/>
            </a:schemeClr>
          </a:solidFill>
        </p:grpSpPr>
        <p:sp>
          <p:nvSpPr>
            <p:cNvPr id="3" name="Oval 2"/>
            <p:cNvSpPr/>
            <p:nvPr/>
          </p:nvSpPr>
          <p:spPr>
            <a:xfrm>
              <a:off x="-684584" y="1340768"/>
              <a:ext cx="4392999" cy="43924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-387695" y="1340768"/>
              <a:ext cx="4392999" cy="43924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052" name="Rettangolo 1"/>
          <p:cNvSpPr>
            <a:spLocks noChangeArrowheads="1"/>
          </p:cNvSpPr>
          <p:nvPr/>
        </p:nvSpPr>
        <p:spPr bwMode="auto">
          <a:xfrm>
            <a:off x="1498602" y="2565404"/>
            <a:ext cx="6146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sz="3600" dirty="0">
                <a:solidFill>
                  <a:srgbClr val="00336B"/>
                </a:solidFill>
                <a:latin typeface="Proxima Nova Rg" pitchFamily="50" charset="0"/>
              </a:rPr>
              <a:t>POR </a:t>
            </a:r>
            <a:r>
              <a:rPr lang="it-IT" altLang="it-IT" sz="3600" dirty="0" smtClean="0">
                <a:solidFill>
                  <a:srgbClr val="00336B"/>
                </a:solidFill>
                <a:latin typeface="Proxima Nova Rg" pitchFamily="50" charset="0"/>
              </a:rPr>
              <a:t>2014-2020</a:t>
            </a:r>
            <a:endParaRPr lang="it-IT" altLang="it-IT" sz="3600" dirty="0">
              <a:solidFill>
                <a:srgbClr val="00336B"/>
              </a:solidFill>
              <a:latin typeface="Proxima Nova Rg" pitchFamily="50" charset="0"/>
            </a:endParaRPr>
          </a:p>
        </p:txBody>
      </p:sp>
      <p:sp>
        <p:nvSpPr>
          <p:cNvPr id="2053" name="Rectangle 1"/>
          <p:cNvSpPr>
            <a:spLocks noChangeArrowheads="1"/>
          </p:cNvSpPr>
          <p:nvPr/>
        </p:nvSpPr>
        <p:spPr bwMode="auto">
          <a:xfrm>
            <a:off x="2339752" y="3211514"/>
            <a:ext cx="456788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sz="2800" b="1" dirty="0" smtClean="0">
                <a:solidFill>
                  <a:srgbClr val="00336B"/>
                </a:solidFill>
                <a:latin typeface="Proxima Nova Rg" pitchFamily="50" charset="0"/>
              </a:rPr>
              <a:t>La Strategia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sz="2800" b="1" dirty="0" smtClean="0">
                <a:solidFill>
                  <a:srgbClr val="00336B"/>
                </a:solidFill>
                <a:latin typeface="Proxima Nova Rg" pitchFamily="50" charset="0"/>
              </a:rPr>
              <a:t>Regionale per le Aree Interne </a:t>
            </a:r>
            <a:endParaRPr lang="it-IT" altLang="it-IT" sz="2800" b="1" dirty="0">
              <a:solidFill>
                <a:srgbClr val="00336B"/>
              </a:solidFill>
              <a:latin typeface="Proxima Nova Rg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0504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/>
          <p:cNvSpPr/>
          <p:nvPr/>
        </p:nvSpPr>
        <p:spPr>
          <a:xfrm>
            <a:off x="-612576" y="404664"/>
            <a:ext cx="10009112" cy="56886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194" name="Picture 2" descr="Image result for map illustra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060848"/>
            <a:ext cx="5058139" cy="3793604"/>
          </a:xfrm>
          <a:prstGeom prst="rect">
            <a:avLst/>
          </a:prstGeom>
          <a:noFill/>
        </p:spPr>
      </p:pic>
      <p:sp>
        <p:nvSpPr>
          <p:cNvPr id="13" name="Rettangolo 12"/>
          <p:cNvSpPr/>
          <p:nvPr/>
        </p:nvSpPr>
        <p:spPr>
          <a:xfrm>
            <a:off x="-252536" y="0"/>
            <a:ext cx="9649072" cy="6093296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9" name="Gruppo 9"/>
          <p:cNvGrpSpPr/>
          <p:nvPr/>
        </p:nvGrpSpPr>
        <p:grpSpPr>
          <a:xfrm>
            <a:off x="17462" y="0"/>
            <a:ext cx="9163049" cy="1133475"/>
            <a:chOff x="0" y="-12700"/>
            <a:chExt cx="12217399" cy="1133475"/>
          </a:xfrm>
        </p:grpSpPr>
        <p:pic>
          <p:nvPicPr>
            <p:cNvPr id="10" name="Immagine 1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87214"/>
            <a:stretch>
              <a:fillRect/>
            </a:stretch>
          </p:blipFill>
          <p:spPr bwMode="auto">
            <a:xfrm>
              <a:off x="0" y="-12700"/>
              <a:ext cx="4873261" cy="1133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Immagine 1"/>
            <p:cNvPicPr>
              <a:picLocks noChangeAspect="1"/>
            </p:cNvPicPr>
            <p:nvPr/>
          </p:nvPicPr>
          <p:blipFill rotWithShape="1"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3158"/>
            <a:stretch/>
          </p:blipFill>
          <p:spPr bwMode="auto">
            <a:xfrm>
              <a:off x="4805192" y="-12700"/>
              <a:ext cx="7412207" cy="1133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Title 1"/>
          <p:cNvSpPr txBox="1">
            <a:spLocks/>
          </p:cNvSpPr>
          <p:nvPr/>
        </p:nvSpPr>
        <p:spPr bwMode="auto">
          <a:xfrm>
            <a:off x="144016" y="12700"/>
            <a:ext cx="8820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it-IT" altLang="it-IT" sz="2000" b="1" dirty="0">
                <a:solidFill>
                  <a:schemeClr val="bg1"/>
                </a:solidFill>
              </a:rPr>
              <a:t>Indice</a:t>
            </a:r>
          </a:p>
        </p:txBody>
      </p:sp>
      <p:sp>
        <p:nvSpPr>
          <p:cNvPr id="41" name="Rettangolo 40"/>
          <p:cNvSpPr/>
          <p:nvPr/>
        </p:nvSpPr>
        <p:spPr>
          <a:xfrm>
            <a:off x="251520" y="1737390"/>
            <a:ext cx="8675984" cy="13557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800"/>
              </a:spcBef>
              <a:buFont typeface="+mj-lt"/>
              <a:buAutoNum type="arabicPeriod"/>
            </a:pPr>
            <a:r>
              <a:rPr lang="it-IT" sz="1600" b="1" i="1" dirty="0" smtClean="0">
                <a:solidFill>
                  <a:schemeClr val="tx1"/>
                </a:solidFill>
              </a:rPr>
              <a:t>L’inquadramento generale</a:t>
            </a:r>
          </a:p>
          <a:p>
            <a:pPr marL="342900" indent="-342900" algn="just">
              <a:lnSpc>
                <a:spcPct val="150000"/>
              </a:lnSpc>
              <a:spcBef>
                <a:spcPts val="800"/>
              </a:spcBef>
              <a:buFont typeface="+mj-lt"/>
              <a:buAutoNum type="arabicPeriod"/>
            </a:pPr>
            <a:r>
              <a:rPr lang="it-IT" sz="1600" b="1" i="1" dirty="0" smtClean="0">
                <a:solidFill>
                  <a:schemeClr val="tx1"/>
                </a:solidFill>
              </a:rPr>
              <a:t>Lo stato d’avanzamento</a:t>
            </a:r>
          </a:p>
          <a:p>
            <a:pPr marL="342900" indent="-342900" algn="just">
              <a:lnSpc>
                <a:spcPct val="150000"/>
              </a:lnSpc>
              <a:spcBef>
                <a:spcPts val="800"/>
              </a:spcBef>
              <a:buFont typeface="+mj-lt"/>
              <a:buAutoNum type="arabicPeriod"/>
            </a:pPr>
            <a:r>
              <a:rPr lang="it-IT" sz="1600" b="1" i="1" dirty="0">
                <a:solidFill>
                  <a:schemeClr val="tx1"/>
                </a:solidFill>
              </a:rPr>
              <a:t>Prossime scadenze: </a:t>
            </a:r>
            <a:r>
              <a:rPr lang="it-IT" sz="1600" b="1" i="1" dirty="0" smtClean="0">
                <a:solidFill>
                  <a:schemeClr val="tx1"/>
                </a:solidFill>
              </a:rPr>
              <a:t>il cronoprogramma</a:t>
            </a:r>
          </a:p>
        </p:txBody>
      </p:sp>
    </p:spTree>
    <p:extLst>
      <p:ext uri="{BB962C8B-B14F-4D97-AF65-F5344CB8AC3E}">
        <p14:creationId xmlns:p14="http://schemas.microsoft.com/office/powerpoint/2010/main" val="246936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ttangolo 52"/>
          <p:cNvSpPr/>
          <p:nvPr/>
        </p:nvSpPr>
        <p:spPr>
          <a:xfrm>
            <a:off x="611560" y="1484784"/>
            <a:ext cx="7831744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spcBef>
                <a:spcPts val="1200"/>
              </a:spcBef>
            </a:pPr>
            <a:r>
              <a:rPr lang="it-IT" sz="1600" dirty="0" smtClean="0"/>
              <a:t>La </a:t>
            </a:r>
            <a:r>
              <a:rPr lang="it-IT" sz="1600" dirty="0"/>
              <a:t>Strategia Regionale per le Aree Interne (SRAI</a:t>
            </a:r>
            <a:r>
              <a:rPr lang="it-IT" sz="1600" dirty="0" smtClean="0"/>
              <a:t>) </a:t>
            </a:r>
            <a:r>
              <a:rPr lang="it-IT" sz="1600" dirty="0"/>
              <a:t>si svilupperà attraverso una politica integrata declinata attraverso la partecipazione alla SNAI e l’attuazione di una Strategia Regionale </a:t>
            </a:r>
          </a:p>
          <a:p>
            <a:pPr marL="0" lvl="1" algn="just">
              <a:spcBef>
                <a:spcPts val="1200"/>
              </a:spcBef>
            </a:pPr>
            <a:r>
              <a:rPr lang="it-IT" sz="1600" dirty="0" smtClean="0">
                <a:latin typeface="Garamond" panose="02020404030301010803" pitchFamily="18" charset="0"/>
              </a:rPr>
              <a:t>► </a:t>
            </a:r>
            <a:r>
              <a:rPr lang="en-US" sz="1600" dirty="0"/>
              <a:t>Per le </a:t>
            </a:r>
            <a:r>
              <a:rPr lang="en-US" sz="1600" dirty="0" err="1"/>
              <a:t>quattro</a:t>
            </a:r>
            <a:r>
              <a:rPr lang="en-US" sz="1600" dirty="0"/>
              <a:t> </a:t>
            </a:r>
            <a:r>
              <a:rPr lang="en-US" sz="1600" dirty="0" err="1"/>
              <a:t>aree</a:t>
            </a:r>
            <a:r>
              <a:rPr lang="en-US" sz="1600" dirty="0"/>
              <a:t> </a:t>
            </a:r>
            <a:r>
              <a:rPr lang="en-US" sz="1600" dirty="0" err="1"/>
              <a:t>che</a:t>
            </a:r>
            <a:r>
              <a:rPr lang="en-US" sz="1600" dirty="0"/>
              <a:t> </a:t>
            </a:r>
            <a:r>
              <a:rPr lang="en-US" sz="1600" dirty="0" err="1"/>
              <a:t>rientrano</a:t>
            </a:r>
            <a:r>
              <a:rPr lang="en-US" sz="1600" dirty="0"/>
              <a:t> </a:t>
            </a:r>
            <a:r>
              <a:rPr lang="en-US" sz="1600" dirty="0" err="1"/>
              <a:t>nel</a:t>
            </a:r>
            <a:r>
              <a:rPr lang="en-US" sz="1600" dirty="0"/>
              <a:t> </a:t>
            </a:r>
            <a:r>
              <a:rPr lang="en-US" sz="1600" dirty="0" err="1"/>
              <a:t>quadro</a:t>
            </a:r>
            <a:r>
              <a:rPr lang="en-US" sz="1600" dirty="0"/>
              <a:t> della </a:t>
            </a:r>
            <a:r>
              <a:rPr lang="en-US" sz="1600" dirty="0" err="1"/>
              <a:t>Strategia</a:t>
            </a:r>
            <a:r>
              <a:rPr lang="en-US" sz="1600" dirty="0"/>
              <a:t> </a:t>
            </a:r>
            <a:r>
              <a:rPr lang="en-US" sz="1600" dirty="0" err="1"/>
              <a:t>Nazionale</a:t>
            </a:r>
            <a:r>
              <a:rPr lang="en-US" sz="1600" dirty="0"/>
              <a:t> </a:t>
            </a:r>
            <a:r>
              <a:rPr lang="en-US" sz="1600" dirty="0" err="1"/>
              <a:t>Aree</a:t>
            </a:r>
            <a:r>
              <a:rPr lang="en-US" sz="1600" dirty="0"/>
              <a:t> Interne (</a:t>
            </a:r>
            <a:r>
              <a:rPr lang="en-US" sz="1600" dirty="0" smtClean="0"/>
              <a:t>SNAI), Area </a:t>
            </a:r>
            <a:r>
              <a:rPr lang="en-US" sz="1600" dirty="0" err="1"/>
              <a:t>Reventino</a:t>
            </a:r>
            <a:r>
              <a:rPr lang="en-US" sz="1600" dirty="0"/>
              <a:t>- </a:t>
            </a:r>
            <a:r>
              <a:rPr lang="en-US" sz="1600" dirty="0" err="1"/>
              <a:t>Savuto</a:t>
            </a:r>
            <a:r>
              <a:rPr lang="en-US" sz="1600" dirty="0"/>
              <a:t>, Area </a:t>
            </a:r>
            <a:r>
              <a:rPr lang="en-US" sz="1600" dirty="0" err="1"/>
              <a:t>Grecanica</a:t>
            </a:r>
            <a:r>
              <a:rPr lang="en-US" sz="1600" dirty="0"/>
              <a:t>, </a:t>
            </a:r>
            <a:r>
              <a:rPr lang="en-US" sz="1600" dirty="0" err="1"/>
              <a:t>Versante</a:t>
            </a:r>
            <a:r>
              <a:rPr lang="en-US" sz="1600" dirty="0"/>
              <a:t> </a:t>
            </a:r>
            <a:r>
              <a:rPr lang="en-US" sz="1600" dirty="0" err="1"/>
              <a:t>Ionico-Serre</a:t>
            </a:r>
            <a:r>
              <a:rPr lang="en-US" sz="1600" dirty="0"/>
              <a:t> e </a:t>
            </a:r>
            <a:r>
              <a:rPr lang="en-US" sz="1600" dirty="0" err="1" smtClean="0"/>
              <a:t>Sila</a:t>
            </a:r>
            <a:r>
              <a:rPr lang="en-US" sz="1600" dirty="0" smtClean="0"/>
              <a:t> </a:t>
            </a:r>
            <a:r>
              <a:rPr lang="en-US" sz="1600" dirty="0"/>
              <a:t>e Pre-</a:t>
            </a:r>
            <a:r>
              <a:rPr lang="en-US" sz="1600" dirty="0" err="1"/>
              <a:t>Sila</a:t>
            </a:r>
            <a:r>
              <a:rPr lang="en-US" sz="1600" dirty="0"/>
              <a:t> </a:t>
            </a:r>
            <a:r>
              <a:rPr lang="en-US" sz="1600" dirty="0" err="1"/>
              <a:t>crotonese</a:t>
            </a:r>
            <a:r>
              <a:rPr lang="en-US" sz="1600" dirty="0"/>
              <a:t> e </a:t>
            </a:r>
            <a:r>
              <a:rPr lang="en-US" sz="1600" dirty="0" err="1" smtClean="0"/>
              <a:t>cosentina</a:t>
            </a:r>
            <a:r>
              <a:rPr lang="en-US" sz="1600" dirty="0" smtClean="0"/>
              <a:t>, </a:t>
            </a:r>
            <a:r>
              <a:rPr lang="en-US" sz="1600" dirty="0"/>
              <a:t>le </a:t>
            </a:r>
            <a:r>
              <a:rPr lang="en-US" sz="1600" dirty="0" err="1"/>
              <a:t>S</a:t>
            </a:r>
            <a:r>
              <a:rPr lang="en-US" sz="1600" dirty="0" err="1" smtClean="0"/>
              <a:t>trategie</a:t>
            </a:r>
            <a:r>
              <a:rPr lang="en-US" sz="1600" dirty="0" smtClean="0"/>
              <a:t> </a:t>
            </a:r>
            <a:r>
              <a:rPr lang="en-US" sz="1600" dirty="0" err="1" smtClean="0"/>
              <a:t>d’Area</a:t>
            </a:r>
            <a:r>
              <a:rPr lang="en-US" sz="1600" dirty="0" smtClean="0"/>
              <a:t> </a:t>
            </a:r>
            <a:r>
              <a:rPr lang="en-US" sz="1600" dirty="0" err="1" smtClean="0"/>
              <a:t>verranno</a:t>
            </a:r>
            <a:r>
              <a:rPr lang="en-US" sz="1600" dirty="0" smtClean="0"/>
              <a:t> </a:t>
            </a:r>
            <a:r>
              <a:rPr lang="en-US" sz="1600" dirty="0" err="1"/>
              <a:t>attuate</a:t>
            </a:r>
            <a:r>
              <a:rPr lang="en-US" sz="1600" dirty="0"/>
              <a:t> </a:t>
            </a:r>
            <a:r>
              <a:rPr lang="en-US" sz="1600" dirty="0" err="1"/>
              <a:t>attraverso</a:t>
            </a:r>
            <a:r>
              <a:rPr lang="en-US" sz="1600" dirty="0"/>
              <a:t> lo </a:t>
            </a:r>
            <a:r>
              <a:rPr lang="en-US" sz="1600" dirty="0" err="1"/>
              <a:t>strumento</a:t>
            </a:r>
            <a:r>
              <a:rPr lang="en-US" sz="1600" dirty="0"/>
              <a:t> </a:t>
            </a:r>
            <a:r>
              <a:rPr lang="en-US" sz="1600" dirty="0" err="1" smtClean="0"/>
              <a:t>dell’ITI</a:t>
            </a:r>
            <a:r>
              <a:rPr lang="en-US" sz="1600" dirty="0" smtClean="0"/>
              <a:t>. </a:t>
            </a:r>
          </a:p>
          <a:p>
            <a:pPr marL="0" lvl="1" algn="just">
              <a:spcBef>
                <a:spcPts val="1200"/>
              </a:spcBef>
            </a:pPr>
            <a:r>
              <a:rPr lang="en-US" sz="1600" dirty="0" smtClean="0"/>
              <a:t>La </a:t>
            </a:r>
            <a:r>
              <a:rPr lang="en-US" sz="1600" dirty="0" err="1" smtClean="0"/>
              <a:t>compartecipazione</a:t>
            </a:r>
            <a:r>
              <a:rPr lang="en-US" sz="1600" dirty="0" smtClean="0"/>
              <a:t> </a:t>
            </a:r>
            <a:r>
              <a:rPr lang="en-US" sz="1600" dirty="0" err="1" smtClean="0"/>
              <a:t>finanziaria</a:t>
            </a:r>
            <a:r>
              <a:rPr lang="en-US" sz="1600" dirty="0" smtClean="0"/>
              <a:t> del POR Calabria 2014-2020, </a:t>
            </a:r>
            <a:r>
              <a:rPr lang="en-US" sz="1600" dirty="0" err="1"/>
              <a:t>stabilita</a:t>
            </a:r>
            <a:r>
              <a:rPr lang="en-US" sz="1600" dirty="0"/>
              <a:t> con DGR 2/2018, </a:t>
            </a:r>
            <a:r>
              <a:rPr lang="en-US" sz="1600" dirty="0" err="1" smtClean="0"/>
              <a:t>sarà</a:t>
            </a:r>
            <a:r>
              <a:rPr lang="en-US" sz="1600" dirty="0" smtClean="0"/>
              <a:t> </a:t>
            </a:r>
            <a:r>
              <a:rPr lang="en-US" sz="1600" dirty="0" err="1" smtClean="0"/>
              <a:t>pari</a:t>
            </a:r>
            <a:r>
              <a:rPr lang="en-US" sz="1600" dirty="0" smtClean="0"/>
              <a:t> a euro 7.480.000,00 per </a:t>
            </a:r>
            <a:r>
              <a:rPr lang="en-US" sz="1600" dirty="0" err="1" smtClean="0"/>
              <a:t>ciascuna</a:t>
            </a:r>
            <a:r>
              <a:rPr lang="en-US" sz="1600" dirty="0" smtClean="0"/>
              <a:t> Area (</a:t>
            </a:r>
            <a:r>
              <a:rPr lang="en-US" sz="1600" dirty="0" err="1" smtClean="0"/>
              <a:t>pari</a:t>
            </a:r>
            <a:r>
              <a:rPr lang="en-US" sz="1600" dirty="0" smtClean="0"/>
              <a:t> al </a:t>
            </a:r>
            <a:r>
              <a:rPr lang="en-US" sz="1600" dirty="0" err="1" smtClean="0"/>
              <a:t>doppio</a:t>
            </a:r>
            <a:r>
              <a:rPr lang="en-US" sz="1600" dirty="0" smtClean="0"/>
              <a:t> delle </a:t>
            </a:r>
            <a:r>
              <a:rPr lang="en-US" sz="1600" dirty="0" err="1" smtClean="0"/>
              <a:t>risorse</a:t>
            </a:r>
            <a:r>
              <a:rPr lang="en-US" sz="1600" dirty="0" smtClean="0"/>
              <a:t> </a:t>
            </a:r>
            <a:r>
              <a:rPr lang="en-US" sz="1600" dirty="0" err="1" smtClean="0"/>
              <a:t>stanziate</a:t>
            </a:r>
            <a:r>
              <a:rPr lang="en-US" sz="1600" dirty="0" smtClean="0"/>
              <a:t> </a:t>
            </a:r>
            <a:r>
              <a:rPr lang="en-US" sz="1600" dirty="0" err="1" smtClean="0"/>
              <a:t>dalla</a:t>
            </a:r>
            <a:r>
              <a:rPr lang="en-US" sz="1600" dirty="0" smtClean="0"/>
              <a:t> </a:t>
            </a:r>
            <a:r>
              <a:rPr lang="en-US" sz="1600" dirty="0" err="1" smtClean="0"/>
              <a:t>Legge</a:t>
            </a:r>
            <a:r>
              <a:rPr lang="en-US" sz="1600" dirty="0" smtClean="0"/>
              <a:t> di </a:t>
            </a:r>
            <a:r>
              <a:rPr lang="en-US" sz="1600" dirty="0" err="1" smtClean="0"/>
              <a:t>stabilità</a:t>
            </a:r>
            <a:r>
              <a:rPr lang="en-US" sz="1600" dirty="0" smtClean="0"/>
              <a:t> per </a:t>
            </a:r>
            <a:r>
              <a:rPr lang="en-US" sz="1600" dirty="0" err="1" smtClean="0"/>
              <a:t>ogni</a:t>
            </a:r>
            <a:r>
              <a:rPr lang="en-US" sz="1600" dirty="0" smtClean="0"/>
              <a:t> </a:t>
            </a:r>
            <a:r>
              <a:rPr lang="en-US" sz="1600" dirty="0" err="1" smtClean="0"/>
              <a:t>Strategia</a:t>
            </a:r>
            <a:r>
              <a:rPr lang="en-US" sz="1600" dirty="0" smtClean="0"/>
              <a:t>). </a:t>
            </a:r>
            <a:endParaRPr lang="en-US" sz="1600" dirty="0"/>
          </a:p>
          <a:p>
            <a:pPr marL="0" lvl="1" algn="just">
              <a:spcBef>
                <a:spcPts val="1200"/>
              </a:spcBef>
            </a:pPr>
            <a:r>
              <a:rPr lang="it-IT" sz="1600" dirty="0" smtClean="0">
                <a:latin typeface="Garamond" panose="02020404030301010803" pitchFamily="18" charset="0"/>
              </a:rPr>
              <a:t>► </a:t>
            </a:r>
            <a:r>
              <a:rPr lang="en-US" sz="1600" dirty="0" smtClean="0"/>
              <a:t>Per le </a:t>
            </a:r>
            <a:r>
              <a:rPr lang="en-US" sz="1600" dirty="0" err="1" smtClean="0"/>
              <a:t>altre</a:t>
            </a:r>
            <a:r>
              <a:rPr lang="en-US" sz="1600" dirty="0" smtClean="0"/>
              <a:t> </a:t>
            </a:r>
            <a:r>
              <a:rPr lang="en-US" sz="1600" dirty="0" err="1"/>
              <a:t>aree</a:t>
            </a:r>
            <a:r>
              <a:rPr lang="en-US" sz="1600" dirty="0"/>
              <a:t> interne </a:t>
            </a:r>
            <a:r>
              <a:rPr lang="en-US" sz="1600" dirty="0" err="1"/>
              <a:t>si</a:t>
            </a:r>
            <a:r>
              <a:rPr lang="en-US" sz="1600" dirty="0"/>
              <a:t> </a:t>
            </a:r>
            <a:r>
              <a:rPr lang="en-US" sz="1600" dirty="0" err="1"/>
              <a:t>interverrà</a:t>
            </a:r>
            <a:r>
              <a:rPr lang="en-US" sz="1600" dirty="0"/>
              <a:t> </a:t>
            </a:r>
            <a:r>
              <a:rPr lang="en-US" sz="1600" dirty="0" err="1"/>
              <a:t>attraverso</a:t>
            </a:r>
            <a:r>
              <a:rPr lang="en-US" sz="1600" dirty="0"/>
              <a:t> </a:t>
            </a:r>
            <a:r>
              <a:rPr lang="en-US" sz="1600" dirty="0" err="1"/>
              <a:t>avvisi</a:t>
            </a:r>
            <a:r>
              <a:rPr lang="en-US" sz="1600" dirty="0"/>
              <a:t> </a:t>
            </a:r>
            <a:r>
              <a:rPr lang="en-US" sz="1600" dirty="0" err="1"/>
              <a:t>dedicati</a:t>
            </a:r>
            <a:r>
              <a:rPr lang="en-US" sz="1600" dirty="0"/>
              <a:t>, a </a:t>
            </a:r>
            <a:r>
              <a:rPr lang="en-US" sz="1600" dirty="0" err="1"/>
              <a:t>valere</a:t>
            </a:r>
            <a:r>
              <a:rPr lang="en-US" sz="1600" dirty="0"/>
              <a:t> </a:t>
            </a:r>
            <a:r>
              <a:rPr lang="en-US" sz="1600" dirty="0" err="1"/>
              <a:t>su</a:t>
            </a:r>
            <a:r>
              <a:rPr lang="en-US" sz="1600" dirty="0"/>
              <a:t> </a:t>
            </a:r>
            <a:r>
              <a:rPr lang="en-US" sz="1600" dirty="0" err="1"/>
              <a:t>alcuni</a:t>
            </a:r>
            <a:r>
              <a:rPr lang="en-US" sz="1600" dirty="0"/>
              <a:t> </a:t>
            </a:r>
            <a:r>
              <a:rPr lang="en-US" sz="1600" dirty="0" err="1"/>
              <a:t>Assi</a:t>
            </a:r>
            <a:r>
              <a:rPr lang="en-US" sz="1600" dirty="0"/>
              <a:t> del </a:t>
            </a:r>
            <a:r>
              <a:rPr lang="en-US" sz="1600" dirty="0" err="1" smtClean="0"/>
              <a:t>Programma</a:t>
            </a:r>
            <a:endParaRPr lang="it-IT" sz="1600" dirty="0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180472" y="0"/>
            <a:ext cx="8820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it-IT" sz="2000" b="1" dirty="0">
                <a:solidFill>
                  <a:schemeClr val="bg1"/>
                </a:solidFill>
              </a:rPr>
              <a:t>L’Inquadramento </a:t>
            </a:r>
            <a:r>
              <a:rPr lang="it-IT" sz="2000" b="1" dirty="0" smtClean="0">
                <a:solidFill>
                  <a:schemeClr val="bg1"/>
                </a:solidFill>
              </a:rPr>
              <a:t>generale</a:t>
            </a:r>
            <a:endParaRPr lang="it-IT" altLang="it-IT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44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ttangolo 52"/>
          <p:cNvSpPr/>
          <p:nvPr/>
        </p:nvSpPr>
        <p:spPr>
          <a:xfrm>
            <a:off x="656128" y="1052736"/>
            <a:ext cx="7831744" cy="4947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spcBef>
                <a:spcPts val="600"/>
              </a:spcBef>
            </a:pPr>
            <a:r>
              <a:rPr lang="it-IT" sz="1600" dirty="0">
                <a:latin typeface="Garamond" panose="02020404030301010803" pitchFamily="18" charset="0"/>
              </a:rPr>
              <a:t>► </a:t>
            </a:r>
            <a:r>
              <a:rPr lang="it-IT" sz="1600" dirty="0" smtClean="0"/>
              <a:t>Per </a:t>
            </a:r>
            <a:r>
              <a:rPr lang="it-IT" sz="1600" dirty="0"/>
              <a:t>le  </a:t>
            </a:r>
            <a:r>
              <a:rPr lang="en-US" sz="1600" dirty="0" err="1"/>
              <a:t>quattro</a:t>
            </a:r>
            <a:r>
              <a:rPr lang="en-US" sz="1600" dirty="0"/>
              <a:t> </a:t>
            </a:r>
            <a:r>
              <a:rPr lang="en-US" sz="1600" dirty="0" err="1"/>
              <a:t>aree</a:t>
            </a:r>
            <a:r>
              <a:rPr lang="en-US" sz="1600" dirty="0"/>
              <a:t> </a:t>
            </a:r>
            <a:r>
              <a:rPr lang="en-US" sz="1600" dirty="0" err="1"/>
              <a:t>che</a:t>
            </a:r>
            <a:r>
              <a:rPr lang="en-US" sz="1600" dirty="0"/>
              <a:t> </a:t>
            </a:r>
            <a:r>
              <a:rPr lang="en-US" sz="1600" dirty="0" err="1"/>
              <a:t>rientrano</a:t>
            </a:r>
            <a:r>
              <a:rPr lang="en-US" sz="1600" dirty="0"/>
              <a:t> </a:t>
            </a:r>
            <a:r>
              <a:rPr lang="en-US" sz="1600" dirty="0" err="1"/>
              <a:t>nel</a:t>
            </a:r>
            <a:r>
              <a:rPr lang="en-US" sz="1600" dirty="0"/>
              <a:t> </a:t>
            </a:r>
            <a:r>
              <a:rPr lang="en-US" sz="1600" dirty="0" err="1"/>
              <a:t>quadro</a:t>
            </a:r>
            <a:r>
              <a:rPr lang="en-US" sz="1600" dirty="0"/>
              <a:t> della </a:t>
            </a:r>
            <a:r>
              <a:rPr lang="en-US" sz="1600" dirty="0" smtClean="0"/>
              <a:t>SNAI</a:t>
            </a:r>
            <a:endParaRPr lang="it-IT" sz="1600" dirty="0" smtClean="0"/>
          </a:p>
          <a:p>
            <a:pPr marL="0" lvl="1" algn="just">
              <a:spcBef>
                <a:spcPts val="600"/>
              </a:spcBef>
            </a:pPr>
            <a:r>
              <a:rPr lang="it-IT" sz="1600" dirty="0" smtClean="0"/>
              <a:t>La prima Area </a:t>
            </a:r>
            <a:r>
              <a:rPr lang="it-IT" sz="1600" dirty="0"/>
              <a:t>progetto </a:t>
            </a:r>
            <a:r>
              <a:rPr lang="it-IT" sz="1600" dirty="0" smtClean="0"/>
              <a:t>prescelta, </a:t>
            </a:r>
            <a:r>
              <a:rPr lang="it-IT" sz="1600" b="1" dirty="0" err="1" smtClean="0"/>
              <a:t>Reventino</a:t>
            </a:r>
            <a:r>
              <a:rPr lang="it-IT" sz="1600" b="1" dirty="0" smtClean="0"/>
              <a:t>-Savuto,</a:t>
            </a:r>
            <a:r>
              <a:rPr lang="it-IT" sz="1600" dirty="0" smtClean="0"/>
              <a:t> è quella più avanzata avendo concluso e inviato al Comitato nazionale-CTAI la </a:t>
            </a:r>
            <a:r>
              <a:rPr lang="it-IT" sz="1600" b="1" dirty="0" smtClean="0"/>
              <a:t>proposta </a:t>
            </a:r>
            <a:r>
              <a:rPr lang="it-IT" sz="1600" b="1" dirty="0"/>
              <a:t>definitiva della strategia </a:t>
            </a:r>
            <a:r>
              <a:rPr lang="it-IT" sz="1600" b="1" dirty="0" smtClean="0"/>
              <a:t>d’area.</a:t>
            </a:r>
            <a:endParaRPr lang="it-IT" sz="1600" dirty="0"/>
          </a:p>
          <a:p>
            <a:pPr marL="0" lvl="1" algn="just">
              <a:spcBef>
                <a:spcPts val="600"/>
              </a:spcBef>
            </a:pPr>
            <a:r>
              <a:rPr lang="it-IT" sz="1600" dirty="0" smtClean="0"/>
              <a:t>L’Area</a:t>
            </a:r>
            <a:r>
              <a:rPr lang="it-IT" sz="1600" b="1" dirty="0" smtClean="0"/>
              <a:t> Grecanica</a:t>
            </a:r>
            <a:r>
              <a:rPr lang="it-IT" sz="1600" dirty="0" smtClean="0"/>
              <a:t>, seconda area prescelta,</a:t>
            </a:r>
            <a:r>
              <a:rPr lang="it-IT" sz="1600" b="1" dirty="0" smtClean="0"/>
              <a:t> </a:t>
            </a:r>
            <a:r>
              <a:rPr lang="it-IT" sz="1600" dirty="0" smtClean="0"/>
              <a:t>è invece attualmente in fase di conclusione della Strategia </a:t>
            </a:r>
            <a:r>
              <a:rPr lang="it-IT" sz="1600" b="1" dirty="0" smtClean="0"/>
              <a:t>d’area definitiva </a:t>
            </a:r>
            <a:r>
              <a:rPr lang="it-IT" sz="1600" dirty="0" smtClean="0"/>
              <a:t>(dopo l’approvazione della preliminare). </a:t>
            </a:r>
          </a:p>
          <a:p>
            <a:pPr marL="0" lvl="1" algn="just">
              <a:spcBef>
                <a:spcPts val="600"/>
              </a:spcBef>
            </a:pPr>
            <a:r>
              <a:rPr lang="it-IT" sz="1600" dirty="0">
                <a:latin typeface="Garamond" panose="02020404030301010803" pitchFamily="18" charset="0"/>
              </a:rPr>
              <a:t>► </a:t>
            </a:r>
            <a:r>
              <a:rPr lang="it-IT" sz="1600" dirty="0"/>
              <a:t>La </a:t>
            </a:r>
            <a:r>
              <a:rPr lang="it-IT" sz="1600" b="1" dirty="0"/>
              <a:t>Strategia Regionale </a:t>
            </a:r>
            <a:r>
              <a:rPr lang="it-IT" sz="1600" dirty="0"/>
              <a:t>sarà attuata nei prossimi mesi attraverso </a:t>
            </a:r>
            <a:r>
              <a:rPr lang="it-IT" sz="1600" b="1" dirty="0"/>
              <a:t>avvisi pubblici a titolarità regionale</a:t>
            </a:r>
            <a:r>
              <a:rPr lang="it-IT" sz="1600" dirty="0"/>
              <a:t>, ripartendo le risorse disponibili nelle diverse categorie di Comuni, secondo il meccanismo della riserva </a:t>
            </a:r>
            <a:r>
              <a:rPr lang="it-IT" sz="1600" dirty="0" smtClean="0"/>
              <a:t>finanziaria. </a:t>
            </a:r>
            <a:endParaRPr lang="it-IT" sz="1600" dirty="0"/>
          </a:p>
          <a:p>
            <a:pPr marL="0" lvl="1" algn="just">
              <a:spcBef>
                <a:spcPts val="600"/>
              </a:spcBef>
            </a:pPr>
            <a:r>
              <a:rPr lang="it-IT" sz="1600" dirty="0" smtClean="0"/>
              <a:t>I </a:t>
            </a:r>
            <a:r>
              <a:rPr lang="it-IT" sz="1600" dirty="0"/>
              <a:t>criteri di selezione delle operazioni, in ragione delle finalità di ogni avviso e degli obiettivi tematici perseguiti, potranno essere integrati da specifici criteri di valutazione </a:t>
            </a:r>
            <a:r>
              <a:rPr lang="it-IT" sz="1600" dirty="0" smtClean="0"/>
              <a:t>finalizzati a:</a:t>
            </a:r>
            <a:endParaRPr lang="it-IT" sz="1600" dirty="0"/>
          </a:p>
          <a:p>
            <a:pPr marL="742950" lvl="2" indent="-2857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sz="1600" dirty="0" smtClean="0"/>
              <a:t>stimolare </a:t>
            </a:r>
            <a:r>
              <a:rPr lang="it-IT" sz="1600" dirty="0"/>
              <a:t>l’associazione di funzioni tra comuni limitrofi; </a:t>
            </a:r>
            <a:endParaRPr lang="it-IT" sz="1600" dirty="0" smtClean="0"/>
          </a:p>
          <a:p>
            <a:pPr marL="742950" lvl="2" indent="-2857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sz="1600" dirty="0" smtClean="0"/>
              <a:t>promuovere </a:t>
            </a:r>
            <a:r>
              <a:rPr lang="it-IT" sz="1600" dirty="0"/>
              <a:t>l’aggregazione di più territori comunali in funzione  </a:t>
            </a:r>
            <a:r>
              <a:rPr lang="it-IT" sz="1600" dirty="0" smtClean="0"/>
              <a:t>   dell’attuazione </a:t>
            </a:r>
            <a:r>
              <a:rPr lang="it-IT" sz="1600" dirty="0"/>
              <a:t>di operazioni </a:t>
            </a:r>
            <a:r>
              <a:rPr lang="it-IT" sz="1600"/>
              <a:t>di </a:t>
            </a:r>
            <a:r>
              <a:rPr lang="it-IT" sz="1600" smtClean="0"/>
              <a:t>sistema;</a:t>
            </a:r>
          </a:p>
          <a:p>
            <a:pPr marL="742950" lvl="2" indent="-2857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smtClean="0"/>
              <a:t>favorire</a:t>
            </a:r>
            <a:r>
              <a:rPr lang="en-US" sz="1600" dirty="0" smtClean="0"/>
              <a:t> </a:t>
            </a:r>
            <a:r>
              <a:rPr lang="en-US" sz="1600" dirty="0"/>
              <a:t>la </a:t>
            </a:r>
            <a:r>
              <a:rPr lang="en-US" sz="1600" dirty="0" err="1"/>
              <a:t>concentrazione</a:t>
            </a:r>
            <a:r>
              <a:rPr lang="en-US" sz="1600" dirty="0"/>
              <a:t> </a:t>
            </a:r>
            <a:r>
              <a:rPr lang="en-US" sz="1600" dirty="0" err="1"/>
              <a:t>degli</a:t>
            </a:r>
            <a:r>
              <a:rPr lang="en-US" sz="1600" dirty="0"/>
              <a:t> </a:t>
            </a:r>
            <a:r>
              <a:rPr lang="en-US" sz="1600" dirty="0" err="1" smtClean="0"/>
              <a:t>investimenti</a:t>
            </a:r>
            <a:r>
              <a:rPr lang="en-US" sz="1600" dirty="0" smtClean="0"/>
              <a:t>.</a:t>
            </a:r>
            <a:endParaRPr lang="it-IT" sz="1600" dirty="0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180472" y="0"/>
            <a:ext cx="8820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it-IT" sz="2000" b="1" dirty="0" smtClean="0">
                <a:solidFill>
                  <a:schemeClr val="bg1"/>
                </a:solidFill>
              </a:rPr>
              <a:t>Lo stato d’avanzamento</a:t>
            </a:r>
            <a:endParaRPr lang="it-IT" altLang="it-IT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25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/>
          <p:nvPr/>
        </p:nvSpPr>
        <p:spPr>
          <a:xfrm>
            <a:off x="5728232" y="4282917"/>
            <a:ext cx="3477503" cy="162585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2870" tIns="102870" rIns="102870" bIns="102870" numCol="1" spcCol="1270" anchor="ctr" anchorCtr="0">
            <a:noAutofit/>
          </a:bodyPr>
          <a:lstStyle/>
          <a:p>
            <a:pPr lvl="0" algn="just"/>
            <a:endParaRPr lang="it-IT" sz="1600" dirty="0"/>
          </a:p>
        </p:txBody>
      </p:sp>
      <p:sp>
        <p:nvSpPr>
          <p:cNvPr id="20" name="Rettangolo 19"/>
          <p:cNvSpPr/>
          <p:nvPr/>
        </p:nvSpPr>
        <p:spPr>
          <a:xfrm>
            <a:off x="5774931" y="2688566"/>
            <a:ext cx="3375849" cy="133353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2870" tIns="102870" rIns="102870" bIns="102870" numCol="1" spcCol="1270" anchor="ctr" anchorCtr="0">
            <a:noAutofit/>
          </a:bodyPr>
          <a:lstStyle/>
          <a:p>
            <a:pPr lvl="0" algn="just"/>
            <a:endParaRPr lang="it-IT" sz="1600" dirty="0"/>
          </a:p>
        </p:txBody>
      </p:sp>
      <p:sp>
        <p:nvSpPr>
          <p:cNvPr id="23" name="Rettangolo 22"/>
          <p:cNvSpPr/>
          <p:nvPr/>
        </p:nvSpPr>
        <p:spPr>
          <a:xfrm>
            <a:off x="5805781" y="1105457"/>
            <a:ext cx="3375849" cy="133353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2870" tIns="102870" rIns="102870" bIns="102870" numCol="1" spcCol="1270" anchor="ctr" anchorCtr="0">
            <a:noAutofit/>
          </a:bodyPr>
          <a:lstStyle/>
          <a:p>
            <a:pPr lvl="0" algn="just"/>
            <a:endParaRPr lang="it-IT" sz="1600" dirty="0"/>
          </a:p>
        </p:txBody>
      </p:sp>
      <p:sp>
        <p:nvSpPr>
          <p:cNvPr id="24" name="Title 1"/>
          <p:cNvSpPr txBox="1">
            <a:spLocks/>
          </p:cNvSpPr>
          <p:nvPr/>
        </p:nvSpPr>
        <p:spPr bwMode="auto">
          <a:xfrm>
            <a:off x="107503" y="0"/>
            <a:ext cx="9098231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None/>
            </a:pPr>
            <a:r>
              <a:rPr lang="it-IT" sz="2000" b="1" dirty="0" smtClean="0">
                <a:solidFill>
                  <a:schemeClr val="bg1"/>
                </a:solidFill>
              </a:rPr>
              <a:t>Prossime scadenze : il cronoprogramma</a:t>
            </a:r>
            <a:endParaRPr lang="it-IT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955640"/>
              </p:ext>
            </p:extLst>
          </p:nvPr>
        </p:nvGraphicFramePr>
        <p:xfrm>
          <a:off x="251521" y="912732"/>
          <a:ext cx="8712965" cy="4913079"/>
        </p:xfrm>
        <a:graphic>
          <a:graphicData uri="http://schemas.openxmlformats.org/drawingml/2006/table">
            <a:tbl>
              <a:tblPr/>
              <a:tblGrid>
                <a:gridCol w="3096343"/>
                <a:gridCol w="504056"/>
                <a:gridCol w="504056"/>
                <a:gridCol w="504056"/>
                <a:gridCol w="504056"/>
                <a:gridCol w="576064"/>
                <a:gridCol w="627299"/>
                <a:gridCol w="243426"/>
                <a:gridCol w="243426"/>
                <a:gridCol w="243426"/>
                <a:gridCol w="244000"/>
                <a:gridCol w="244000"/>
                <a:gridCol w="202761"/>
                <a:gridCol w="162666"/>
                <a:gridCol w="162666"/>
                <a:gridCol w="162666"/>
                <a:gridCol w="162666"/>
                <a:gridCol w="162666"/>
                <a:gridCol w="162666"/>
              </a:tblGrid>
              <a:tr h="276997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R="1270" algn="ctr">
                        <a:lnSpc>
                          <a:spcPts val="1075"/>
                        </a:lnSpc>
                        <a:spcAft>
                          <a:spcPts val="0"/>
                        </a:spcAft>
                      </a:pPr>
                      <a:r>
                        <a:rPr lang="en-US" sz="800" b="1" spc="-1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2018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marR="1270" algn="ctr">
                        <a:lnSpc>
                          <a:spcPts val="1075"/>
                        </a:lnSpc>
                        <a:spcAft>
                          <a:spcPts val="0"/>
                        </a:spcAft>
                      </a:pPr>
                      <a:r>
                        <a:rPr lang="en-US" sz="800" b="1" spc="-1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2019</a:t>
                      </a:r>
                      <a:endParaRPr lang="it-I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8836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r>
                        <a:rPr lang="en-US" sz="800" spc="10" dirty="0" err="1" smtClean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en-US" sz="800" spc="-25" dirty="0" err="1" smtClean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  <a:r>
                        <a:rPr lang="en-US" sz="800" spc="10" dirty="0" err="1" smtClean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glio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Agosto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r>
                        <a:rPr lang="en-US" sz="800" spc="-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Settembre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Ottobre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Novembre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 smtClean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Dicembre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638" indent="-41275" algn="ctr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638" indent="-41275" algn="ctr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-119063" algn="ctr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-109538" algn="ctr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-119063" algn="ctr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-147638" algn="ctr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-195263" algn="ctr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-195263" algn="ctr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-195263" algn="ctr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-195263" algn="ctr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-195263" algn="ctr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-195263" algn="ctr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600">
                <a:tc>
                  <a:txBody>
                    <a:bodyPr/>
                    <a:lstStyle/>
                    <a:p>
                      <a:pPr marL="41910" marR="93980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 err="1">
                          <a:latin typeface="Calibri"/>
                          <a:ea typeface="Calibri"/>
                          <a:cs typeface="Calibri"/>
                        </a:rPr>
                        <a:t>Stategia</a:t>
                      </a:r>
                      <a:r>
                        <a:rPr lang="en-US" sz="1050" b="1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050" b="1" dirty="0" err="1">
                          <a:latin typeface="Calibri"/>
                          <a:ea typeface="Calibri"/>
                          <a:cs typeface="Calibri"/>
                        </a:rPr>
                        <a:t>Nazionale</a:t>
                      </a:r>
                      <a:r>
                        <a:rPr lang="en-US" sz="1050" b="1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050" b="1" dirty="0" err="1">
                          <a:latin typeface="Calibri"/>
                          <a:ea typeface="Calibri"/>
                          <a:cs typeface="Calibri"/>
                        </a:rPr>
                        <a:t>Aree</a:t>
                      </a:r>
                      <a:r>
                        <a:rPr lang="en-US" sz="1050" b="1" dirty="0">
                          <a:latin typeface="Calibri"/>
                          <a:ea typeface="Calibri"/>
                          <a:cs typeface="Calibri"/>
                        </a:rPr>
                        <a:t> Interne (SNAI)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096">
                <a:tc>
                  <a:txBody>
                    <a:bodyPr/>
                    <a:lstStyle/>
                    <a:p>
                      <a:pPr marL="41910" marR="971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spc="-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1)</a:t>
                      </a:r>
                      <a:r>
                        <a:rPr lang="en-US" sz="1400" b="1" i="1" spc="-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Reventino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1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1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1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1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1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1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1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1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1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1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49805" algn="l"/>
                        </a:tabLs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1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49805" algn="l"/>
                        </a:tabLs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1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49805" algn="l"/>
                        </a:tabLs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1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49805" algn="l"/>
                        </a:tabLs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1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49805" algn="l"/>
                        </a:tabLs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1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49805" algn="l"/>
                        </a:tabLs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1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49805" algn="l"/>
                        </a:tabLst>
                      </a:pP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1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49805" algn="l"/>
                        </a:tabLs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1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49805" algn="l"/>
                        </a:tabLs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1E5"/>
                    </a:solidFill>
                  </a:tcPr>
                </a:tc>
              </a:tr>
              <a:tr h="223291">
                <a:tc>
                  <a:txBody>
                    <a:bodyPr/>
                    <a:lstStyle/>
                    <a:p>
                      <a:pPr marL="41910" marR="102870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 smtClean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Valutazione</a:t>
                      </a:r>
                      <a:r>
                        <a:rPr lang="en-US" sz="800" spc="-30" dirty="0" smtClean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spc="-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da</a:t>
                      </a:r>
                      <a:r>
                        <a:rPr lang="en-US" sz="800" spc="210" dirty="0">
                          <a:solidFill>
                            <a:srgbClr val="1E4D7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spc="-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parte</a:t>
                      </a:r>
                      <a:r>
                        <a:rPr lang="en-US" sz="800" spc="-6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spc="-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dell’AdG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736">
                <a:tc>
                  <a:txBody>
                    <a:bodyPr/>
                    <a:lstStyle/>
                    <a:p>
                      <a:pPr marL="41910" marR="102870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Approvazione</a:t>
                      </a:r>
                      <a:r>
                        <a:rPr lang="en-US" sz="800" spc="-4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spc="-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da</a:t>
                      </a:r>
                      <a:r>
                        <a:rPr lang="en-US" sz="800" spc="-2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parte</a:t>
                      </a:r>
                      <a:r>
                        <a:rPr lang="en-US" sz="800" spc="-3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della</a:t>
                      </a:r>
                      <a:r>
                        <a:rPr lang="en-US" sz="800" spc="-4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Giunta</a:t>
                      </a:r>
                      <a:r>
                        <a:rPr lang="en-US" sz="800" spc="-2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della</a:t>
                      </a:r>
                      <a:r>
                        <a:rPr lang="en-US" sz="800" spc="140" dirty="0">
                          <a:solidFill>
                            <a:srgbClr val="1E4D7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Strategia</a:t>
                      </a:r>
                      <a:r>
                        <a:rPr lang="en-US" sz="800" spc="-4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en-US" sz="800" spc="-4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del</a:t>
                      </a:r>
                      <a:r>
                        <a:rPr lang="en-US" sz="800" spc="-2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quadro</a:t>
                      </a:r>
                      <a:r>
                        <a:rPr lang="en-US" sz="800" spc="-5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finanziario</a:t>
                      </a:r>
                      <a:r>
                        <a:rPr lang="en-US" sz="800" spc="-5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finalizzato</a:t>
                      </a:r>
                      <a:r>
                        <a:rPr lang="en-US" sz="800" spc="170" dirty="0">
                          <a:solidFill>
                            <a:srgbClr val="1E4D7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all’attuazione</a:t>
                      </a:r>
                      <a:r>
                        <a:rPr lang="en-US" sz="800" spc="-6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91">
                <a:tc>
                  <a:txBody>
                    <a:bodyPr/>
                    <a:lstStyle/>
                    <a:p>
                      <a:pPr marL="41910" marR="102870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800" spc="-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Definizione</a:t>
                      </a:r>
                      <a:r>
                        <a:rPr lang="en-US" sz="800" spc="-4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spc="-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delle</a:t>
                      </a:r>
                      <a:r>
                        <a:rPr lang="en-US" sz="800" spc="-4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schede</a:t>
                      </a:r>
                      <a:r>
                        <a:rPr lang="en-US" sz="800" spc="-4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delle</a:t>
                      </a:r>
                      <a:r>
                        <a:rPr lang="en-US" sz="800" spc="-4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spc="-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operazioni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91">
                <a:tc>
                  <a:txBody>
                    <a:bodyPr/>
                    <a:lstStyle/>
                    <a:p>
                      <a:pPr marL="41910" marR="102870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Valutazione</a:t>
                      </a:r>
                      <a:r>
                        <a:rPr lang="en-US" sz="800" spc="-4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spc="-5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da</a:t>
                      </a:r>
                      <a:r>
                        <a:rPr lang="en-US" sz="800" spc="-25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spc="-5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parte</a:t>
                      </a:r>
                      <a:r>
                        <a:rPr lang="en-US" sz="800" spc="-3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spc="-5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dell’AdG</a:t>
                      </a:r>
                      <a:r>
                        <a:rPr lang="en-US" sz="800" spc="-2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delle</a:t>
                      </a:r>
                      <a:r>
                        <a:rPr lang="en-US" sz="800" spc="-5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spc="-5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schede</a:t>
                      </a:r>
                      <a:r>
                        <a:rPr lang="en-US" sz="800" spc="155">
                          <a:solidFill>
                            <a:srgbClr val="1E4D7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spc="-5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delle</a:t>
                      </a:r>
                      <a:r>
                        <a:rPr lang="en-US" sz="800" spc="-7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spc="-5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operazioni</a:t>
                      </a:r>
                      <a:endParaRPr lang="it-I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91">
                <a:tc>
                  <a:txBody>
                    <a:bodyPr/>
                    <a:lstStyle/>
                    <a:p>
                      <a:pPr marL="41910" marR="102870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Approvazione</a:t>
                      </a:r>
                      <a:r>
                        <a:rPr lang="en-US" sz="800" spc="-4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spc="-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da</a:t>
                      </a:r>
                      <a:r>
                        <a:rPr lang="en-US" sz="800" spc="-2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parte</a:t>
                      </a:r>
                      <a:r>
                        <a:rPr lang="en-US" sz="800" spc="-3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della</a:t>
                      </a:r>
                      <a:r>
                        <a:rPr lang="en-US" sz="800" spc="-4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Giunta</a:t>
                      </a:r>
                      <a:r>
                        <a:rPr lang="en-US" sz="800" spc="-2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delle</a:t>
                      </a:r>
                      <a:r>
                        <a:rPr lang="en-US" sz="800" spc="140" dirty="0">
                          <a:solidFill>
                            <a:srgbClr val="1E4D78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spc="-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schede</a:t>
                      </a:r>
                      <a:r>
                        <a:rPr lang="en-US" sz="800" spc="-6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delle</a:t>
                      </a:r>
                      <a:r>
                        <a:rPr lang="en-US" sz="800" spc="-6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operazioni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91">
                <a:tc>
                  <a:txBody>
                    <a:bodyPr/>
                    <a:lstStyle/>
                    <a:p>
                      <a:pPr marL="41910" marR="102870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800" spc="-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Sottoscrizione</a:t>
                      </a:r>
                      <a:r>
                        <a:rPr lang="en-US" sz="800" spc="-5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Accordo</a:t>
                      </a:r>
                      <a:r>
                        <a:rPr lang="en-US" sz="800" spc="-4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tra</a:t>
                      </a:r>
                      <a:r>
                        <a:rPr lang="en-US" sz="800" spc="-5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Regione</a:t>
                      </a:r>
                      <a:r>
                        <a:rPr lang="en-US" sz="800" spc="-2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en-US" sz="800" spc="-5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spc="-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Sindaci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415">
                <a:tc>
                  <a:txBody>
                    <a:bodyPr/>
                    <a:lstStyle/>
                    <a:p>
                      <a:pPr marL="41910" marR="102870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Predisposizione</a:t>
                      </a:r>
                      <a:r>
                        <a:rPr lang="en-US" sz="800" spc="-7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spc="-1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dei</a:t>
                      </a:r>
                      <a:r>
                        <a:rPr lang="en-US" sz="800" spc="-4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spc="-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procedimenti</a:t>
                      </a:r>
                      <a:r>
                        <a:rPr lang="en-US" sz="800" spc="125" dirty="0">
                          <a:solidFill>
                            <a:srgbClr val="1E4D78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amministrativi</a:t>
                      </a:r>
                      <a:r>
                        <a:rPr lang="en-US" sz="800" spc="-5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en-US" sz="800" spc="-4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spc="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en-US" sz="800" dirty="0" err="1" smtClean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ealizzazione</a:t>
                      </a:r>
                      <a:r>
                        <a:rPr lang="en-US" sz="800" spc="-40" dirty="0" smtClean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spc="-1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r>
                        <a:rPr lang="en-US" sz="800" spc="-1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en-US" sz="800" spc="-1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en-US" sz="800" spc="-3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progetti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223291">
                <a:tc>
                  <a:txBody>
                    <a:bodyPr/>
                    <a:lstStyle/>
                    <a:p>
                      <a:pPr marL="41910" marR="102870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spc="-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2) </a:t>
                      </a:r>
                      <a:r>
                        <a:rPr lang="en-US" sz="1400" b="1" i="1" spc="-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Grecanica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198043">
                <a:tc>
                  <a:txBody>
                    <a:bodyPr/>
                    <a:lstStyle/>
                    <a:p>
                      <a:pPr marL="41910" marR="971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Elaborazione</a:t>
                      </a:r>
                      <a:r>
                        <a:rPr lang="en-US" sz="800" spc="-4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della</a:t>
                      </a:r>
                      <a:r>
                        <a:rPr lang="en-US" sz="800" spc="-5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Strategia</a:t>
                      </a:r>
                      <a:r>
                        <a:rPr lang="en-US" sz="800" spc="-2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spc="-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di</a:t>
                      </a:r>
                      <a:r>
                        <a:rPr lang="en-US" sz="800" spc="-4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spc="-5" dirty="0" smtClean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Area </a:t>
                      </a:r>
                      <a:r>
                        <a:rPr lang="en-US" sz="800" spc="-5" dirty="0" err="1" smtClean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definitiva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71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R="971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71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71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71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71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71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71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71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71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71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71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71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71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71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71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71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71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15">
                <a:tc>
                  <a:txBody>
                    <a:bodyPr/>
                    <a:lstStyle/>
                    <a:p>
                      <a:pPr marL="41910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Invio</a:t>
                      </a:r>
                      <a:r>
                        <a:rPr lang="en-US" sz="800" spc="-3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della</a:t>
                      </a:r>
                      <a:r>
                        <a:rPr lang="en-US" sz="800" spc="-3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spc="-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Strategia</a:t>
                      </a:r>
                      <a:r>
                        <a:rPr lang="en-US" sz="800" spc="-3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all’AdG</a:t>
                      </a:r>
                      <a:r>
                        <a:rPr lang="en-US" sz="800" spc="-3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en-US" sz="800" spc="-5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valutazione</a:t>
                      </a:r>
                      <a:r>
                        <a:rPr lang="en-US" sz="800" spc="-3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spc="-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da</a:t>
                      </a:r>
                      <a:r>
                        <a:rPr lang="en-US" sz="800" spc="210" dirty="0">
                          <a:solidFill>
                            <a:srgbClr val="1E4D7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spc="-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parte</a:t>
                      </a:r>
                      <a:r>
                        <a:rPr lang="en-US" sz="800" spc="-6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spc="-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dell’AdG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263">
                <a:tc>
                  <a:txBody>
                    <a:bodyPr/>
                    <a:lstStyle/>
                    <a:p>
                      <a:pPr marL="41910" marR="8382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Approvazione</a:t>
                      </a:r>
                      <a:r>
                        <a:rPr lang="en-US" sz="800" spc="-4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spc="-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da</a:t>
                      </a:r>
                      <a:r>
                        <a:rPr lang="en-US" sz="800" spc="-2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parte</a:t>
                      </a:r>
                      <a:r>
                        <a:rPr lang="en-US" sz="800" spc="-3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della</a:t>
                      </a:r>
                      <a:r>
                        <a:rPr lang="en-US" sz="800" spc="-4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Giunta</a:t>
                      </a:r>
                      <a:r>
                        <a:rPr lang="en-US" sz="800" spc="-2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della</a:t>
                      </a:r>
                      <a:r>
                        <a:rPr lang="en-US" sz="800" spc="140" dirty="0">
                          <a:solidFill>
                            <a:srgbClr val="1E4D7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Strategia</a:t>
                      </a:r>
                      <a:r>
                        <a:rPr lang="en-US" sz="800" spc="-4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en-US" sz="800" spc="-4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del</a:t>
                      </a:r>
                      <a:r>
                        <a:rPr lang="en-US" sz="800" spc="-2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quadro</a:t>
                      </a:r>
                      <a:r>
                        <a:rPr lang="en-US" sz="800" spc="-5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finanziario</a:t>
                      </a:r>
                      <a:r>
                        <a:rPr lang="en-US" sz="800" spc="-5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finalizzato</a:t>
                      </a:r>
                      <a:r>
                        <a:rPr lang="en-US" sz="800" spc="170" dirty="0">
                          <a:solidFill>
                            <a:srgbClr val="1E4D7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all’attuazione</a:t>
                      </a:r>
                      <a:r>
                        <a:rPr lang="en-US" sz="800" spc="-6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spc="-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della</a:t>
                      </a:r>
                      <a:r>
                        <a:rPr lang="en-US" sz="800" spc="-4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Strategia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91">
                <a:tc>
                  <a:txBody>
                    <a:bodyPr/>
                    <a:lstStyle/>
                    <a:p>
                      <a:pPr marL="41910" marR="8382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spc="-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Definizione</a:t>
                      </a:r>
                      <a:r>
                        <a:rPr lang="en-US" sz="800" spc="-4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spc="-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delle</a:t>
                      </a:r>
                      <a:r>
                        <a:rPr lang="en-US" sz="800" spc="-4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schede</a:t>
                      </a:r>
                      <a:r>
                        <a:rPr lang="en-US" sz="800" spc="-4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delle</a:t>
                      </a:r>
                      <a:r>
                        <a:rPr lang="en-US" sz="800" spc="-4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spc="-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operazioni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91">
                <a:tc>
                  <a:txBody>
                    <a:bodyPr/>
                    <a:lstStyle/>
                    <a:p>
                      <a:pPr marL="41910" marR="8382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Valutazione</a:t>
                      </a:r>
                      <a:r>
                        <a:rPr lang="en-US" sz="800" spc="-4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spc="-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da</a:t>
                      </a:r>
                      <a:r>
                        <a:rPr lang="en-US" sz="800" spc="-2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spc="-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parte</a:t>
                      </a:r>
                      <a:r>
                        <a:rPr lang="en-US" sz="800" spc="-3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spc="-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dell’AdG</a:t>
                      </a:r>
                      <a:r>
                        <a:rPr lang="en-US" sz="800" spc="-2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delle</a:t>
                      </a:r>
                      <a:r>
                        <a:rPr lang="en-US" sz="800" spc="-5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spc="-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schede</a:t>
                      </a:r>
                      <a:r>
                        <a:rPr lang="en-US" sz="800" spc="155" dirty="0">
                          <a:solidFill>
                            <a:srgbClr val="1E4D7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spc="-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delle</a:t>
                      </a:r>
                      <a:r>
                        <a:rPr lang="en-US" sz="800" spc="-7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spc="-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operazioni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91">
                <a:tc>
                  <a:txBody>
                    <a:bodyPr/>
                    <a:lstStyle/>
                    <a:p>
                      <a:pPr marL="41910" marR="8382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Approvazione</a:t>
                      </a:r>
                      <a:r>
                        <a:rPr lang="en-US" sz="800" spc="-4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spc="-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da</a:t>
                      </a:r>
                      <a:r>
                        <a:rPr lang="en-US" sz="800" spc="-2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parte</a:t>
                      </a:r>
                      <a:r>
                        <a:rPr lang="en-US" sz="800" spc="-3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della</a:t>
                      </a:r>
                      <a:r>
                        <a:rPr lang="en-US" sz="800" spc="-4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Giunta</a:t>
                      </a:r>
                      <a:r>
                        <a:rPr lang="en-US" sz="800" spc="-2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delle</a:t>
                      </a:r>
                      <a:r>
                        <a:rPr lang="en-US" sz="800" spc="140" dirty="0">
                          <a:solidFill>
                            <a:srgbClr val="1E4D78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spc="-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schede</a:t>
                      </a:r>
                      <a:r>
                        <a:rPr lang="en-US" sz="800" spc="-6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delle</a:t>
                      </a:r>
                      <a:r>
                        <a:rPr lang="en-US" sz="800" spc="-6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operazioni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91">
                <a:tc>
                  <a:txBody>
                    <a:bodyPr/>
                    <a:lstStyle/>
                    <a:p>
                      <a:pPr marL="41910" marR="8382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spc="-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Sottoscrizione</a:t>
                      </a:r>
                      <a:r>
                        <a:rPr lang="en-US" sz="800" spc="-5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Accordo</a:t>
                      </a:r>
                      <a:r>
                        <a:rPr lang="en-US" sz="800" spc="-4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tra</a:t>
                      </a:r>
                      <a:r>
                        <a:rPr lang="en-US" sz="800" spc="-5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Regione</a:t>
                      </a:r>
                      <a:r>
                        <a:rPr lang="en-US" sz="800" spc="-2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en-US" sz="800" spc="-5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spc="-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Sindaci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91">
                <a:tc>
                  <a:txBody>
                    <a:bodyPr/>
                    <a:lstStyle/>
                    <a:p>
                      <a:pPr marL="41910" marR="8382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Predisposizione</a:t>
                      </a:r>
                      <a:r>
                        <a:rPr lang="en-US" sz="800" spc="-7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spc="-1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dei</a:t>
                      </a:r>
                      <a:r>
                        <a:rPr lang="en-US" sz="800" spc="-4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spc="-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procedimenti</a:t>
                      </a:r>
                      <a:r>
                        <a:rPr lang="en-US" sz="800" spc="125" dirty="0">
                          <a:solidFill>
                            <a:srgbClr val="1E4D78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amministrativi</a:t>
                      </a:r>
                      <a:r>
                        <a:rPr lang="en-US" sz="800" spc="-5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en-US" sz="800" spc="-4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spc="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en-US" sz="800" dirty="0" err="1" smtClean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ealizzazione</a:t>
                      </a:r>
                      <a:r>
                        <a:rPr lang="en-US" sz="800" spc="-40" dirty="0" smtClean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spc="-1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r>
                        <a:rPr lang="en-US" sz="800" spc="-1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en-US" sz="800" spc="-1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en-US" sz="800" spc="-3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progetti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402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/>
          <p:nvPr/>
        </p:nvSpPr>
        <p:spPr>
          <a:xfrm>
            <a:off x="5728232" y="4282917"/>
            <a:ext cx="3477503" cy="162585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2870" tIns="102870" rIns="102870" bIns="102870" numCol="1" spcCol="1270" anchor="ctr" anchorCtr="0">
            <a:noAutofit/>
          </a:bodyPr>
          <a:lstStyle/>
          <a:p>
            <a:pPr lvl="0" algn="just"/>
            <a:endParaRPr lang="it-IT" sz="1600" dirty="0"/>
          </a:p>
        </p:txBody>
      </p:sp>
      <p:sp>
        <p:nvSpPr>
          <p:cNvPr id="20" name="Rettangolo 19"/>
          <p:cNvSpPr/>
          <p:nvPr/>
        </p:nvSpPr>
        <p:spPr>
          <a:xfrm>
            <a:off x="5774931" y="2688566"/>
            <a:ext cx="3375849" cy="133353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2870" tIns="102870" rIns="102870" bIns="102870" numCol="1" spcCol="1270" anchor="ctr" anchorCtr="0">
            <a:noAutofit/>
          </a:bodyPr>
          <a:lstStyle/>
          <a:p>
            <a:pPr lvl="0" algn="just"/>
            <a:endParaRPr lang="it-IT" sz="1600" dirty="0"/>
          </a:p>
        </p:txBody>
      </p:sp>
      <p:sp>
        <p:nvSpPr>
          <p:cNvPr id="23" name="Rettangolo 22"/>
          <p:cNvSpPr/>
          <p:nvPr/>
        </p:nvSpPr>
        <p:spPr>
          <a:xfrm>
            <a:off x="5805781" y="1105457"/>
            <a:ext cx="3375849" cy="133353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2870" tIns="102870" rIns="102870" bIns="102870" numCol="1" spcCol="1270" anchor="ctr" anchorCtr="0">
            <a:noAutofit/>
          </a:bodyPr>
          <a:lstStyle/>
          <a:p>
            <a:pPr lvl="0" algn="just"/>
            <a:endParaRPr lang="it-IT" sz="1600" dirty="0"/>
          </a:p>
        </p:txBody>
      </p:sp>
      <p:sp>
        <p:nvSpPr>
          <p:cNvPr id="24" name="Title 1"/>
          <p:cNvSpPr txBox="1">
            <a:spLocks/>
          </p:cNvSpPr>
          <p:nvPr/>
        </p:nvSpPr>
        <p:spPr bwMode="auto">
          <a:xfrm>
            <a:off x="107503" y="0"/>
            <a:ext cx="9098231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None/>
            </a:pPr>
            <a:r>
              <a:rPr lang="it-IT" sz="2000" b="1" dirty="0" smtClean="0">
                <a:solidFill>
                  <a:schemeClr val="bg1"/>
                </a:solidFill>
              </a:rPr>
              <a:t>Prossime scadenze : il cronoprogramma</a:t>
            </a:r>
            <a:endParaRPr lang="it-IT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661881"/>
              </p:ext>
            </p:extLst>
          </p:nvPr>
        </p:nvGraphicFramePr>
        <p:xfrm>
          <a:off x="251520" y="1052736"/>
          <a:ext cx="8712965" cy="4784876"/>
        </p:xfrm>
        <a:graphic>
          <a:graphicData uri="http://schemas.openxmlformats.org/drawingml/2006/table">
            <a:tbl>
              <a:tblPr/>
              <a:tblGrid>
                <a:gridCol w="3816423"/>
                <a:gridCol w="288032"/>
                <a:gridCol w="432048"/>
                <a:gridCol w="473515"/>
                <a:gridCol w="462589"/>
                <a:gridCol w="516845"/>
                <a:gridCol w="419259"/>
                <a:gridCol w="242218"/>
                <a:gridCol w="151853"/>
                <a:gridCol w="243426"/>
                <a:gridCol w="244000"/>
                <a:gridCol w="244000"/>
                <a:gridCol w="202761"/>
                <a:gridCol w="162666"/>
                <a:gridCol w="162666"/>
                <a:gridCol w="162666"/>
                <a:gridCol w="162666"/>
                <a:gridCol w="162666"/>
                <a:gridCol w="162666"/>
              </a:tblGrid>
              <a:tr h="248525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R="1270" algn="ctr">
                        <a:lnSpc>
                          <a:spcPts val="1075"/>
                        </a:lnSpc>
                        <a:spcAft>
                          <a:spcPts val="0"/>
                        </a:spcAft>
                      </a:pPr>
                      <a:r>
                        <a:rPr lang="en-US" sz="800" b="1" spc="-1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2018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marR="1270" algn="ctr">
                        <a:lnSpc>
                          <a:spcPts val="1075"/>
                        </a:lnSpc>
                        <a:spcAft>
                          <a:spcPts val="0"/>
                        </a:spcAft>
                      </a:pPr>
                      <a:r>
                        <a:rPr lang="en-US" sz="800" b="1" spc="-1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2019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5186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8275" indent="-168275" algn="ctr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r>
                        <a:rPr lang="en-US" sz="800" spc="1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en-US" sz="800" spc="-2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  <a:r>
                        <a:rPr lang="en-US" sz="800" spc="1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glio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7638" indent="-147638" algn="ctr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Agosto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613" indent="-74613" algn="ctr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r>
                        <a:rPr lang="en-US" sz="800" spc="-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Settembre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indent="-127000" algn="ctr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Ottobre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438" indent="-71438" algn="ctr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Novembre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-88900" algn="ctr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Dicembre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-115888" algn="ctr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-204788" algn="ctr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-115888" algn="ctr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-109538" algn="ctr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-115888" algn="ctr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-153988" algn="ctr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-192088" algn="ctr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-198438" algn="ctr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-192088" algn="ctr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-198438" algn="ctr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-192088" algn="ctr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-192088" algn="ctr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007">
                <a:tc>
                  <a:txBody>
                    <a:bodyPr/>
                    <a:lstStyle/>
                    <a:p>
                      <a:pPr marL="41910" marR="93980" algn="l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 err="1">
                          <a:latin typeface="Calibri"/>
                          <a:ea typeface="Calibri"/>
                          <a:cs typeface="Calibri"/>
                        </a:rPr>
                        <a:t>Stategia</a:t>
                      </a:r>
                      <a:r>
                        <a:rPr lang="en-US" sz="1050" b="1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050" b="1" dirty="0" err="1">
                          <a:latin typeface="Calibri"/>
                          <a:ea typeface="Calibri"/>
                          <a:cs typeface="Calibri"/>
                        </a:rPr>
                        <a:t>Nazionale</a:t>
                      </a:r>
                      <a:r>
                        <a:rPr lang="en-US" sz="1050" b="1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050" b="1" dirty="0" err="1">
                          <a:latin typeface="Calibri"/>
                          <a:ea typeface="Calibri"/>
                          <a:cs typeface="Calibri"/>
                        </a:rPr>
                        <a:t>Aree</a:t>
                      </a:r>
                      <a:r>
                        <a:rPr lang="en-US" sz="1050" b="1" dirty="0">
                          <a:latin typeface="Calibri"/>
                          <a:ea typeface="Calibri"/>
                          <a:cs typeface="Calibri"/>
                        </a:rPr>
                        <a:t> Interne (SNAI)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007">
                <a:tc>
                  <a:txBody>
                    <a:bodyPr/>
                    <a:lstStyle/>
                    <a:p>
                      <a:pPr marL="41910" marR="10033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Altre</a:t>
                      </a:r>
                      <a:r>
                        <a:rPr lang="en-US" sz="1400" b="1" i="1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i="1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Aree</a:t>
                      </a:r>
                      <a:r>
                        <a:rPr lang="en-US" sz="1400" b="1" i="1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SNAI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1E5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1E5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1E5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1E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1E5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1E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1E5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1E5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1E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1E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1E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1E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1E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1E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1E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1E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1E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1E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1E5"/>
                    </a:solidFill>
                  </a:tcPr>
                </a:tc>
              </a:tr>
              <a:tr h="244007">
                <a:tc>
                  <a:txBody>
                    <a:bodyPr/>
                    <a:lstStyle/>
                    <a:p>
                      <a:pPr marL="41910" marR="10033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spc="-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Incontro</a:t>
                      </a:r>
                      <a:r>
                        <a:rPr lang="en-US" sz="800" spc="-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con le </a:t>
                      </a:r>
                      <a:r>
                        <a:rPr lang="en-US" sz="800" spc="-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Aree</a:t>
                      </a:r>
                      <a:r>
                        <a:rPr lang="en-US" sz="800" spc="-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e </a:t>
                      </a:r>
                      <a:r>
                        <a:rPr lang="en-US" sz="800" spc="-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Istituzioni</a:t>
                      </a:r>
                      <a:r>
                        <a:rPr lang="en-US" sz="800" spc="-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del </a:t>
                      </a:r>
                      <a:r>
                        <a:rPr lang="en-US" sz="800" spc="-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Tavolo</a:t>
                      </a:r>
                      <a:r>
                        <a:rPr lang="en-US" sz="800" spc="-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spc="-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di</a:t>
                      </a:r>
                      <a:r>
                        <a:rPr lang="en-US" sz="800" spc="-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spc="-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negoziazione</a:t>
                      </a:r>
                      <a:r>
                        <a:rPr lang="en-US" sz="800" spc="-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spc="-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Regione-Comuni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4007">
                <a:tc>
                  <a:txBody>
                    <a:bodyPr/>
                    <a:lstStyle/>
                    <a:p>
                      <a:pPr marL="41910" marR="19748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spc="-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Elaborazione</a:t>
                      </a:r>
                      <a:r>
                        <a:rPr lang="en-US" sz="800" spc="-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spc="-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della</a:t>
                      </a:r>
                      <a:r>
                        <a:rPr lang="en-US" sz="800" spc="-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spc="-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Stategie</a:t>
                      </a:r>
                      <a:r>
                        <a:rPr lang="en-US" sz="800" spc="-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spc="-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di</a:t>
                      </a:r>
                      <a:r>
                        <a:rPr lang="en-US" sz="800" spc="-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Area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D78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D78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D7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007">
                <a:tc>
                  <a:txBody>
                    <a:bodyPr/>
                    <a:lstStyle/>
                    <a:p>
                      <a:pPr marL="41910" algn="l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Invio</a:t>
                      </a:r>
                      <a:r>
                        <a:rPr lang="en-US" sz="800" spc="-3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della</a:t>
                      </a:r>
                      <a:r>
                        <a:rPr lang="en-US" sz="800" spc="-3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spc="-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Strategia</a:t>
                      </a:r>
                      <a:r>
                        <a:rPr lang="en-US" sz="800" spc="-3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all’AdG</a:t>
                      </a:r>
                      <a:r>
                        <a:rPr lang="en-US" sz="800" spc="-3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en-US" sz="800" spc="-5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valutazione</a:t>
                      </a:r>
                      <a:r>
                        <a:rPr lang="en-US" sz="800" spc="-3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spc="-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da</a:t>
                      </a:r>
                      <a:r>
                        <a:rPr lang="en-US" sz="800" spc="210" dirty="0">
                          <a:solidFill>
                            <a:srgbClr val="1E4D7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spc="-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parte</a:t>
                      </a:r>
                      <a:r>
                        <a:rPr lang="en-US" sz="800" spc="-6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spc="-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dell’AdG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007">
                <a:tc>
                  <a:txBody>
                    <a:bodyPr/>
                    <a:lstStyle/>
                    <a:p>
                      <a:pPr marL="41910" algn="l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Approvazione</a:t>
                      </a:r>
                      <a:r>
                        <a:rPr lang="en-US" sz="800" spc="-4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spc="-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da</a:t>
                      </a:r>
                      <a:r>
                        <a:rPr lang="en-US" sz="800" spc="-2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parte</a:t>
                      </a:r>
                      <a:r>
                        <a:rPr lang="en-US" sz="800" spc="-3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della</a:t>
                      </a:r>
                      <a:r>
                        <a:rPr lang="en-US" sz="800" spc="-4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Giunta</a:t>
                      </a:r>
                      <a:r>
                        <a:rPr lang="en-US" sz="800" spc="-2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della</a:t>
                      </a:r>
                      <a:r>
                        <a:rPr lang="en-US" sz="800" spc="140" dirty="0">
                          <a:solidFill>
                            <a:srgbClr val="1E4D7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Strategia</a:t>
                      </a:r>
                      <a:r>
                        <a:rPr lang="en-US" sz="800" spc="-4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en-US" sz="800" spc="-4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del</a:t>
                      </a:r>
                      <a:r>
                        <a:rPr lang="en-US" sz="800" spc="-2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quadro</a:t>
                      </a:r>
                      <a:r>
                        <a:rPr lang="en-US" sz="800" spc="-5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finanziario</a:t>
                      </a:r>
                      <a:r>
                        <a:rPr lang="en-US" sz="800" spc="-5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finalizzato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007">
                <a:tc>
                  <a:txBody>
                    <a:bodyPr/>
                    <a:lstStyle/>
                    <a:p>
                      <a:pPr marL="41910" algn="l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Definizione</a:t>
                      </a:r>
                      <a:r>
                        <a:rPr lang="en-US" sz="80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delle</a:t>
                      </a:r>
                      <a:r>
                        <a:rPr lang="en-US" sz="80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schede</a:t>
                      </a:r>
                      <a:r>
                        <a:rPr lang="en-US" sz="80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delle</a:t>
                      </a:r>
                      <a:r>
                        <a:rPr lang="en-US" sz="80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operazioni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007">
                <a:tc>
                  <a:txBody>
                    <a:bodyPr/>
                    <a:lstStyle/>
                    <a:p>
                      <a:pPr marL="41910" algn="l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Valutazione</a:t>
                      </a:r>
                      <a:r>
                        <a:rPr lang="en-US" sz="800" spc="-4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spc="-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da</a:t>
                      </a:r>
                      <a:r>
                        <a:rPr lang="en-US" sz="800" spc="-2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spc="-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parte</a:t>
                      </a:r>
                      <a:r>
                        <a:rPr lang="en-US" sz="800" spc="-3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spc="-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dell’AdG</a:t>
                      </a:r>
                      <a:r>
                        <a:rPr lang="en-US" sz="800" spc="-2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delle</a:t>
                      </a:r>
                      <a:r>
                        <a:rPr lang="en-US" sz="800" spc="-5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spc="-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schede</a:t>
                      </a:r>
                      <a:r>
                        <a:rPr lang="en-US" sz="800" spc="155" dirty="0">
                          <a:solidFill>
                            <a:srgbClr val="1E4D7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800" spc="-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delle</a:t>
                      </a:r>
                      <a:r>
                        <a:rPr lang="en-US" sz="800" spc="-7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spc="-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Calibri"/>
                        </a:rPr>
                        <a:t>operazioni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007">
                <a:tc>
                  <a:txBody>
                    <a:bodyPr/>
                    <a:lstStyle/>
                    <a:p>
                      <a:pPr marL="41910" algn="l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Approvazione</a:t>
                      </a:r>
                      <a:r>
                        <a:rPr lang="en-US" sz="800" spc="-4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spc="-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da</a:t>
                      </a:r>
                      <a:r>
                        <a:rPr lang="en-US" sz="800" spc="-2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parte</a:t>
                      </a:r>
                      <a:r>
                        <a:rPr lang="en-US" sz="800" spc="-3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della</a:t>
                      </a:r>
                      <a:r>
                        <a:rPr lang="en-US" sz="800" spc="-4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Giunta</a:t>
                      </a:r>
                      <a:r>
                        <a:rPr lang="en-US" sz="800" spc="-2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delle</a:t>
                      </a:r>
                      <a:r>
                        <a:rPr lang="en-US" sz="800" spc="140" dirty="0">
                          <a:solidFill>
                            <a:srgbClr val="1E4D78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spc="-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schede</a:t>
                      </a:r>
                      <a:r>
                        <a:rPr lang="en-US" sz="800" spc="-6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delle</a:t>
                      </a:r>
                      <a:r>
                        <a:rPr lang="en-US" sz="800" spc="-6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operazioni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007">
                <a:tc>
                  <a:txBody>
                    <a:bodyPr/>
                    <a:lstStyle/>
                    <a:p>
                      <a:pPr marL="41910" algn="l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r>
                        <a:rPr lang="en-US" sz="800" spc="-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Sottoscrizione</a:t>
                      </a:r>
                      <a:r>
                        <a:rPr lang="en-US" sz="800" spc="-5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Accordo</a:t>
                      </a:r>
                      <a:r>
                        <a:rPr lang="en-US" sz="800" spc="-4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tra</a:t>
                      </a:r>
                      <a:r>
                        <a:rPr lang="en-US" sz="800" spc="-5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Regione</a:t>
                      </a:r>
                      <a:r>
                        <a:rPr lang="en-US" sz="800" spc="-2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en-US" sz="800" spc="-5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spc="-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Sindaci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007">
                <a:tc>
                  <a:txBody>
                    <a:bodyPr/>
                    <a:lstStyle/>
                    <a:p>
                      <a:pPr marL="41910" algn="l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Predisposizione</a:t>
                      </a:r>
                      <a:r>
                        <a:rPr lang="en-US" sz="800" spc="-7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spc="-1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dei</a:t>
                      </a:r>
                      <a:r>
                        <a:rPr lang="en-US" sz="800" spc="-4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spc="-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procedimenti</a:t>
                      </a:r>
                      <a:r>
                        <a:rPr lang="en-US" sz="800" spc="125" dirty="0">
                          <a:solidFill>
                            <a:srgbClr val="1E4D78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amministrativi</a:t>
                      </a:r>
                      <a:r>
                        <a:rPr lang="en-US" sz="800" spc="-5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en-US" sz="800" spc="-4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Realizzazione</a:t>
                      </a:r>
                      <a:r>
                        <a:rPr lang="en-US" sz="800" spc="-4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spc="-1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r>
                        <a:rPr lang="en-US" sz="800" spc="-1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en-US" sz="800" spc="-1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en-US" sz="800" spc="-3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progetti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it-I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D78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D7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D7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D7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D7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D7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D7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D7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D7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D7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D7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D78"/>
                    </a:solidFill>
                  </a:tcPr>
                </a:tc>
              </a:tr>
              <a:tr h="244007">
                <a:tc gridSpan="19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44007">
                <a:tc>
                  <a:txBody>
                    <a:bodyPr/>
                    <a:lstStyle/>
                    <a:p>
                      <a:pPr marL="41910" algn="l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Calibri"/>
                          <a:ea typeface="Calibri"/>
                          <a:cs typeface="Calibri"/>
                        </a:rPr>
                        <a:t>Strategia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Calibri"/>
                        </a:rPr>
                        <a:t>Regionale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Calibri"/>
                        </a:rPr>
                        <a:t> (SRAI  </a:t>
                      </a:r>
                      <a:r>
                        <a:rPr lang="en-US" sz="1400" b="1" i="1" dirty="0">
                          <a:latin typeface="Calibri"/>
                          <a:ea typeface="Calibri"/>
                          <a:cs typeface="Calibri"/>
                        </a:rPr>
                        <a:t>(Macro </a:t>
                      </a:r>
                      <a:r>
                        <a:rPr lang="en-US" sz="1400" b="1" i="1" dirty="0" err="1">
                          <a:latin typeface="Calibri"/>
                          <a:ea typeface="Calibri"/>
                          <a:cs typeface="Calibri"/>
                        </a:rPr>
                        <a:t>fasi</a:t>
                      </a:r>
                      <a:r>
                        <a:rPr lang="en-US" sz="1400" b="1" i="1" dirty="0">
                          <a:latin typeface="Calibri"/>
                          <a:ea typeface="Calibri"/>
                          <a:cs typeface="Calibri"/>
                        </a:rPr>
                        <a:t>)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44007">
                <a:tc>
                  <a:txBody>
                    <a:bodyPr/>
                    <a:lstStyle/>
                    <a:p>
                      <a:pPr marL="41910" marR="149225" algn="l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>
                          <a:latin typeface="Calibri"/>
                          <a:ea typeface="Calibri"/>
                          <a:cs typeface="Calibri"/>
                        </a:rPr>
                        <a:t>Pubblicazione</a:t>
                      </a:r>
                      <a:r>
                        <a:rPr lang="en-US" sz="800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dirty="0" err="1">
                          <a:latin typeface="Calibri"/>
                          <a:ea typeface="Calibri"/>
                          <a:cs typeface="Calibri"/>
                        </a:rPr>
                        <a:t>avvisi</a:t>
                      </a:r>
                      <a:r>
                        <a:rPr lang="en-US" sz="800" dirty="0">
                          <a:latin typeface="Calibri"/>
                          <a:ea typeface="Calibri"/>
                          <a:cs typeface="Calibri"/>
                        </a:rPr>
                        <a:t> per le </a:t>
                      </a:r>
                      <a:r>
                        <a:rPr lang="en-US" sz="800" dirty="0" err="1">
                          <a:latin typeface="Calibri"/>
                          <a:ea typeface="Calibri"/>
                          <a:cs typeface="Calibri"/>
                        </a:rPr>
                        <a:t>Aree</a:t>
                      </a:r>
                      <a:r>
                        <a:rPr lang="en-US" sz="800" dirty="0">
                          <a:latin typeface="Calibri"/>
                          <a:ea typeface="Calibri"/>
                          <a:cs typeface="Calibri"/>
                        </a:rPr>
                        <a:t> Interne </a:t>
                      </a:r>
                      <a:r>
                        <a:rPr lang="en-US" sz="800" dirty="0" err="1">
                          <a:latin typeface="Calibri"/>
                          <a:ea typeface="Calibri"/>
                          <a:cs typeface="Calibri"/>
                        </a:rPr>
                        <a:t>della</a:t>
                      </a:r>
                      <a:r>
                        <a:rPr lang="en-US" sz="800" dirty="0">
                          <a:latin typeface="Calibri"/>
                          <a:ea typeface="Calibri"/>
                          <a:cs typeface="Calibri"/>
                        </a:rPr>
                        <a:t> SRAI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4007">
                <a:tc>
                  <a:txBody>
                    <a:bodyPr/>
                    <a:lstStyle/>
                    <a:p>
                      <a:pPr marL="41910" marR="22733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Predisposizione</a:t>
                      </a:r>
                      <a:r>
                        <a:rPr lang="en-US" sz="800" spc="-7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spc="-1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dei</a:t>
                      </a:r>
                      <a:r>
                        <a:rPr lang="en-US" sz="800" spc="-4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spc="-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procedimenti</a:t>
                      </a:r>
                      <a:r>
                        <a:rPr lang="en-US" sz="800" spc="125" dirty="0">
                          <a:solidFill>
                            <a:srgbClr val="1E4D78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Amministrativi</a:t>
                      </a:r>
                      <a:r>
                        <a:rPr lang="en-US" sz="800" spc="-55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en-US" sz="800" spc="-4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Realizzazione</a:t>
                      </a:r>
                      <a:r>
                        <a:rPr lang="en-US" sz="800" spc="-4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spc="-1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r>
                        <a:rPr lang="en-US" sz="800" spc="-15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en-US" sz="800" spc="-1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en-US" sz="800" spc="-30" dirty="0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800" dirty="0" err="1">
                          <a:solidFill>
                            <a:srgbClr val="1E4D78"/>
                          </a:solidFill>
                          <a:latin typeface="Calibri"/>
                          <a:ea typeface="Calibri"/>
                          <a:cs typeface="Times New Roman"/>
                        </a:rPr>
                        <a:t>progetti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73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402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 per CdS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 per CdS</Template>
  <TotalTime>3902</TotalTime>
  <Words>599</Words>
  <Application>Microsoft Office PowerPoint</Application>
  <PresentationFormat>On-screen Show (4:3)</PresentationFormat>
  <Paragraphs>102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MS PGothic</vt:lpstr>
      <vt:lpstr>Arial</vt:lpstr>
      <vt:lpstr>Calibri</vt:lpstr>
      <vt:lpstr>Calibri Light</vt:lpstr>
      <vt:lpstr>Garamond</vt:lpstr>
      <vt:lpstr>Proxima Nova Rg</vt:lpstr>
      <vt:lpstr>Times New Roman</vt:lpstr>
      <vt:lpstr>Verdana</vt:lpstr>
      <vt:lpstr>Slide per CdS</vt:lpstr>
      <vt:lpstr>Tema di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Rosaria</dc:creator>
  <cp:lastModifiedBy>Francesco Oliverio</cp:lastModifiedBy>
  <cp:revision>327</cp:revision>
  <cp:lastPrinted>2018-01-29T14:35:17Z</cp:lastPrinted>
  <dcterms:created xsi:type="dcterms:W3CDTF">2016-01-29T10:58:29Z</dcterms:created>
  <dcterms:modified xsi:type="dcterms:W3CDTF">2018-07-06T08:19:02Z</dcterms:modified>
</cp:coreProperties>
</file>